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Default Extension="emf" ContentType="image/x-emf"/>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Default Extension="rels" ContentType="application/vnd.openxmlformats-package.relationships+xml"/>
  <Default Extension="jpeg" ContentType="image/jpeg"/>
  <Override PartName="/ppt/slides/slide10.xml" ContentType="application/vnd.openxmlformats-officedocument.presentationml.slide+xml"/>
  <Override PartName="/ppt/notesMasters/notesMaster1.xml" ContentType="application/vnd.openxmlformats-officedocument.presentationml.notesMaster+xml"/>
  <Override PartName="/ppt/slides/slide1.xml" ContentType="application/vnd.openxmlformats-officedocument.presentationml.slide+xml"/>
  <Override PartName="/ppt/handoutMasters/handoutMaster1.xml" ContentType="application/vnd.openxmlformats-officedocument.presentationml.handoutMaster+xml"/>
  <Override PartName="/ppt/slideLayouts/slideLayout5.xml" ContentType="application/vnd.openxmlformats-officedocument.presentationml.slideLayout+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theme/theme3.xml" ContentType="application/vnd.openxmlformats-officedocument.theme+xml"/>
  <Override PartName="/ppt/notesSlides/notesSlide6.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viewProps.xml" ContentType="application/vnd.openxmlformats-officedocument.presentationml.viewProps+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21"/>
  </p:notesMasterIdLst>
  <p:handoutMasterIdLst>
    <p:handoutMasterId r:id="rId22"/>
  </p:handoutMasterIdLst>
  <p:sldIdLst>
    <p:sldId id="256" r:id="rId2"/>
    <p:sldId id="606" r:id="rId3"/>
    <p:sldId id="607" r:id="rId4"/>
    <p:sldId id="609" r:id="rId5"/>
    <p:sldId id="462" r:id="rId6"/>
    <p:sldId id="463" r:id="rId7"/>
    <p:sldId id="464" r:id="rId8"/>
    <p:sldId id="611" r:id="rId9"/>
    <p:sldId id="340" r:id="rId10"/>
    <p:sldId id="605" r:id="rId11"/>
    <p:sldId id="612" r:id="rId12"/>
    <p:sldId id="613" r:id="rId13"/>
    <p:sldId id="431" r:id="rId14"/>
    <p:sldId id="614" r:id="rId15"/>
    <p:sldId id="622" r:id="rId16"/>
    <p:sldId id="623" r:id="rId17"/>
    <p:sldId id="624" r:id="rId18"/>
    <p:sldId id="625" r:id="rId19"/>
    <p:sldId id="659"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49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8/18/14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8/18/14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977B1B09-A427-174C-A9DC-2CAA508796B8}" type="slidenum">
              <a:rPr lang="en-US">
                <a:latin typeface="Arial" pitchFamily="-101" charset="0"/>
                <a:ea typeface="ＭＳ Ｐゴシック" pitchFamily="-101" charset="-128"/>
                <a:cs typeface="ＭＳ Ｐゴシック" pitchFamily="-101" charset="-128"/>
              </a:rPr>
              <a:pPr/>
              <a:t>2</a:t>
            </a:fld>
            <a:endParaRPr lang="en-US">
              <a:latin typeface="Arial" pitchFamily="-101" charset="0"/>
              <a:ea typeface="ＭＳ Ｐゴシック" pitchFamily="-101" charset="-128"/>
              <a:cs typeface="ＭＳ Ｐゴシック" pitchFamily="-101" charset="-128"/>
            </a:endParaRPr>
          </a:p>
        </p:txBody>
      </p:sp>
      <p:sp>
        <p:nvSpPr>
          <p:cNvPr id="142339" name="Rectangle 1026"/>
          <p:cNvSpPr>
            <a:spLocks noGrp="1" noRot="1" noChangeAspect="1" noChangeArrowheads="1" noTextEdit="1"/>
          </p:cNvSpPr>
          <p:nvPr>
            <p:ph type="sldImg"/>
          </p:nvPr>
        </p:nvSpPr>
        <p:spPr>
          <a:ln/>
        </p:spPr>
      </p:sp>
      <p:sp>
        <p:nvSpPr>
          <p:cNvPr id="142340" name="Rectangle 1027"/>
          <p:cNvSpPr>
            <a:spLocks noGrp="1" noChangeArrowheads="1"/>
          </p:cNvSpPr>
          <p:nvPr>
            <p:ph type="body" idx="1"/>
          </p:nvPr>
        </p:nvSpPr>
        <p:spPr>
          <a:noFill/>
          <a:ln/>
        </p:spPr>
        <p:txBody>
          <a:bodyPr/>
          <a:lstStyle/>
          <a:p>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DFD4CD4F-C6BE-7A43-8D8A-64F6F5F05354}" type="slidenum">
              <a:rPr lang="en-US">
                <a:latin typeface="Arial" pitchFamily="-112" charset="0"/>
                <a:ea typeface="ＭＳ Ｐゴシック" pitchFamily="-112" charset="-128"/>
                <a:cs typeface="ＭＳ Ｐゴシック" pitchFamily="-112" charset="-128"/>
              </a:rPr>
              <a:pPr/>
              <a:t>17</a:t>
            </a:fld>
            <a:endParaRPr lang="en-US">
              <a:latin typeface="Arial" pitchFamily="-112" charset="0"/>
              <a:ea typeface="ＭＳ Ｐゴシック" pitchFamily="-112" charset="-128"/>
              <a:cs typeface="ＭＳ Ｐゴシック" pitchFamily="-112" charset="-128"/>
            </a:endParaRPr>
          </a:p>
        </p:txBody>
      </p:sp>
      <p:sp>
        <p:nvSpPr>
          <p:cNvPr id="227331" name="Rectangle 2"/>
          <p:cNvSpPr>
            <a:spLocks noGrp="1" noRot="1" noChangeAspect="1" noChangeArrowheads="1"/>
          </p:cNvSpPr>
          <p:nvPr>
            <p:ph type="sldImg"/>
          </p:nvPr>
        </p:nvSpPr>
        <p:spPr>
          <a:solidFill>
            <a:srgbClr val="FFFFFF"/>
          </a:solidFill>
          <a:ln/>
        </p:spPr>
      </p:sp>
      <p:sp>
        <p:nvSpPr>
          <p:cNvPr id="22733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C502F97B-B948-C343-800D-6C0104C4BDCE}" type="slidenum">
              <a:rPr lang="en-US">
                <a:latin typeface="Arial" pitchFamily="-112" charset="0"/>
                <a:ea typeface="ＭＳ Ｐゴシック" pitchFamily="-112" charset="-128"/>
                <a:cs typeface="ＭＳ Ｐゴシック" pitchFamily="-112" charset="-128"/>
              </a:rPr>
              <a:pPr/>
              <a:t>18</a:t>
            </a:fld>
            <a:endParaRPr lang="en-US">
              <a:latin typeface="Arial" pitchFamily="-112" charset="0"/>
              <a:ea typeface="ＭＳ Ｐゴシック" pitchFamily="-112" charset="-128"/>
              <a:cs typeface="ＭＳ Ｐゴシック" pitchFamily="-112" charset="-128"/>
            </a:endParaRPr>
          </a:p>
        </p:txBody>
      </p:sp>
      <p:sp>
        <p:nvSpPr>
          <p:cNvPr id="229379" name="Rectangle 2"/>
          <p:cNvSpPr>
            <a:spLocks noGrp="1" noRot="1" noChangeAspect="1" noChangeArrowheads="1"/>
          </p:cNvSpPr>
          <p:nvPr>
            <p:ph type="sldImg"/>
          </p:nvPr>
        </p:nvSpPr>
        <p:spPr>
          <a:solidFill>
            <a:srgbClr val="FFFFFF"/>
          </a:solidFill>
          <a:ln/>
        </p:spPr>
      </p:sp>
      <p:sp>
        <p:nvSpPr>
          <p:cNvPr id="22938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ADDE36AD-F350-1844-92A8-010F7444237B}" type="slidenum">
              <a:rPr lang="en-US">
                <a:latin typeface="Arial" pitchFamily="-101" charset="0"/>
                <a:ea typeface="ＭＳ Ｐゴシック" pitchFamily="-101" charset="-128"/>
                <a:cs typeface="ＭＳ Ｐゴシック" pitchFamily="-101" charset="-128"/>
              </a:rPr>
              <a:pPr/>
              <a:t>3</a:t>
            </a:fld>
            <a:endParaRPr lang="en-US">
              <a:latin typeface="Arial" pitchFamily="-101" charset="0"/>
              <a:ea typeface="ＭＳ Ｐゴシック" pitchFamily="-101" charset="-128"/>
              <a:cs typeface="ＭＳ Ｐゴシック" pitchFamily="-101" charset="-128"/>
            </a:endParaRPr>
          </a:p>
        </p:txBody>
      </p:sp>
      <p:sp>
        <p:nvSpPr>
          <p:cNvPr id="144387" name="Rectangle 1026"/>
          <p:cNvSpPr>
            <a:spLocks noGrp="1" noRot="1" noChangeAspect="1" noChangeArrowheads="1" noTextEdit="1"/>
          </p:cNvSpPr>
          <p:nvPr>
            <p:ph type="sldImg"/>
          </p:nvPr>
        </p:nvSpPr>
        <p:spPr>
          <a:ln/>
        </p:spPr>
      </p:sp>
      <p:sp>
        <p:nvSpPr>
          <p:cNvPr id="144388" name="Rectangle 1027"/>
          <p:cNvSpPr>
            <a:spLocks noGrp="1" noChangeArrowheads="1"/>
          </p:cNvSpPr>
          <p:nvPr>
            <p:ph type="body" idx="1"/>
          </p:nvPr>
        </p:nvSpPr>
        <p:spPr>
          <a:noFill/>
          <a:ln/>
        </p:spPr>
        <p:txBody>
          <a:bodyPr/>
          <a:lstStyle/>
          <a:p>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5587D4EB-6359-284A-9F08-1E4C37B1D771}" type="slidenum">
              <a:rPr lang="en-US">
                <a:latin typeface="Arial" pitchFamily="-101" charset="0"/>
                <a:ea typeface="ＭＳ Ｐゴシック" pitchFamily="-101" charset="-128"/>
                <a:cs typeface="ＭＳ Ｐゴシック" pitchFamily="-101" charset="-128"/>
              </a:rPr>
              <a:pPr/>
              <a:t>4</a:t>
            </a:fld>
            <a:endParaRPr lang="en-US">
              <a:latin typeface="Arial" pitchFamily="-101" charset="0"/>
              <a:ea typeface="ＭＳ Ｐゴシック" pitchFamily="-101" charset="-128"/>
              <a:cs typeface="ＭＳ Ｐゴシック" pitchFamily="-101" charset="-128"/>
            </a:endParaRPr>
          </a:p>
        </p:txBody>
      </p:sp>
      <p:sp>
        <p:nvSpPr>
          <p:cNvPr id="319491" name="Rectangle 2"/>
          <p:cNvSpPr>
            <a:spLocks noGrp="1" noRot="1" noChangeAspect="1" noChangeArrowheads="1"/>
          </p:cNvSpPr>
          <p:nvPr>
            <p:ph type="sldImg"/>
          </p:nvPr>
        </p:nvSpPr>
        <p:spPr>
          <a:solidFill>
            <a:srgbClr val="FFFFFF"/>
          </a:solidFill>
          <a:ln/>
        </p:spPr>
      </p:sp>
      <p:sp>
        <p:nvSpPr>
          <p:cNvPr id="319492"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3538" name="Slide Image Placeholder 1"/>
          <p:cNvSpPr>
            <a:spLocks noGrp="1" noRot="1" noChangeAspect="1"/>
          </p:cNvSpPr>
          <p:nvPr>
            <p:ph type="sldImg"/>
          </p:nvPr>
        </p:nvSpPr>
        <p:spPr>
          <a:ln/>
        </p:spPr>
      </p:sp>
      <p:sp>
        <p:nvSpPr>
          <p:cNvPr id="193539" name="Notes Placeholder 2"/>
          <p:cNvSpPr>
            <a:spLocks noGrp="1"/>
          </p:cNvSpPr>
          <p:nvPr>
            <p:ph type="body" idx="1"/>
          </p:nvPr>
        </p:nvSpPr>
        <p:spPr>
          <a:noFill/>
          <a:ln/>
        </p:spPr>
        <p:txBody>
          <a:bodyPr/>
          <a:lstStyle/>
          <a:p>
            <a:endParaRPr lang="en-US">
              <a:latin typeface="Arial" pitchFamily="-112" charset="0"/>
              <a:ea typeface="ＭＳ Ｐゴシック" pitchFamily="-112" charset="-128"/>
              <a:cs typeface="ＭＳ Ｐゴシック" pitchFamily="-112" charset="-128"/>
            </a:endParaRPr>
          </a:p>
        </p:txBody>
      </p:sp>
      <p:sp>
        <p:nvSpPr>
          <p:cNvPr id="193540" name="Slide Number Placeholder 3"/>
          <p:cNvSpPr>
            <a:spLocks noGrp="1"/>
          </p:cNvSpPr>
          <p:nvPr>
            <p:ph type="sldNum" sz="quarter" idx="5"/>
          </p:nvPr>
        </p:nvSpPr>
        <p:spPr>
          <a:noFill/>
        </p:spPr>
        <p:txBody>
          <a:bodyPr/>
          <a:lstStyle/>
          <a:p>
            <a:fld id="{C6643153-9F3A-9041-8379-1EBC59EF57E0}" type="slidenum">
              <a:rPr lang="en-US" smtClean="0">
                <a:latin typeface="Arial" pitchFamily="-112" charset="0"/>
                <a:ea typeface="ＭＳ Ｐゴシック" pitchFamily="-112" charset="-128"/>
                <a:cs typeface="ＭＳ Ｐゴシック" pitchFamily="-112" charset="-128"/>
              </a:rPr>
              <a:pPr/>
              <a:t>8</a:t>
            </a:fld>
            <a:endParaRPr lang="en-US" smtClean="0">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10</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C7FE764F-1F02-784A-85E1-0CB1679BAD9F}" type="slidenum">
              <a:rPr lang="en-US">
                <a:latin typeface="Arial" pitchFamily="-84" charset="0"/>
                <a:ea typeface="ＭＳ Ｐゴシック" pitchFamily="-84" charset="-128"/>
                <a:cs typeface="ＭＳ Ｐゴシック" pitchFamily="-84" charset="-128"/>
              </a:rPr>
              <a:pPr/>
              <a:t>11</a:t>
            </a:fld>
            <a:endParaRPr lang="en-US">
              <a:latin typeface="Arial" pitchFamily="-84" charset="0"/>
              <a:ea typeface="ＭＳ Ｐゴシック" pitchFamily="-84" charset="-128"/>
              <a:cs typeface="ＭＳ Ｐゴシック" pitchFamily="-84" charset="-128"/>
            </a:endParaRPr>
          </a:p>
        </p:txBody>
      </p:sp>
      <p:sp>
        <p:nvSpPr>
          <p:cNvPr id="226307" name="Rectangle 2"/>
          <p:cNvSpPr>
            <a:spLocks noGrp="1" noRot="1" noChangeAspect="1" noChangeArrowheads="1"/>
          </p:cNvSpPr>
          <p:nvPr>
            <p:ph type="sldImg"/>
          </p:nvPr>
        </p:nvSpPr>
        <p:spPr>
          <a:solidFill>
            <a:srgbClr val="FFFFFF"/>
          </a:solidFill>
          <a:ln/>
        </p:spPr>
      </p:sp>
      <p:sp>
        <p:nvSpPr>
          <p:cNvPr id="2263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A2DB7966-041F-AE4B-91A2-823AE5C23C22}" type="slidenum">
              <a:rPr lang="en-US">
                <a:latin typeface="Arial" pitchFamily="-112" charset="0"/>
                <a:ea typeface="ＭＳ Ｐゴシック" pitchFamily="-112" charset="-128"/>
                <a:cs typeface="ＭＳ Ｐゴシック" pitchFamily="-112" charset="-128"/>
              </a:rPr>
              <a:pPr/>
              <a:t>14</a:t>
            </a:fld>
            <a:endParaRPr lang="en-US">
              <a:latin typeface="Arial" pitchFamily="-112" charset="0"/>
              <a:ea typeface="ＭＳ Ｐゴシック" pitchFamily="-112" charset="-128"/>
              <a:cs typeface="ＭＳ Ｐゴシック" pitchFamily="-112" charset="-128"/>
            </a:endParaRPr>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r>
              <a:rPr lang="en-US">
                <a:latin typeface="Arial" pitchFamily="-112" charset="0"/>
                <a:ea typeface="ＭＳ Ｐゴシック" pitchFamily="-112" charset="-128"/>
                <a:cs typeface="ＭＳ Ｐゴシック" pitchFamily="-112" charset="-128"/>
              </a:rPr>
              <a:t>And when we think deeply, we learn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54F3C556-81E8-F64D-8772-41F85B9F9690}" type="slidenum">
              <a:rPr lang="en-US">
                <a:latin typeface="Arial" pitchFamily="-112" charset="0"/>
                <a:ea typeface="ＭＳ Ｐゴシック" pitchFamily="-112" charset="-128"/>
                <a:cs typeface="ＭＳ Ｐゴシック" pitchFamily="-112" charset="-128"/>
              </a:rPr>
              <a:pPr/>
              <a:t>15</a:t>
            </a:fld>
            <a:endParaRPr lang="en-US">
              <a:latin typeface="Arial" pitchFamily="-112" charset="0"/>
              <a:ea typeface="ＭＳ Ｐゴシック" pitchFamily="-112" charset="-128"/>
              <a:cs typeface="ＭＳ Ｐゴシック" pitchFamily="-112" charset="-128"/>
            </a:endParaRPr>
          </a:p>
        </p:txBody>
      </p:sp>
      <p:sp>
        <p:nvSpPr>
          <p:cNvPr id="223235" name="Rectangle 2"/>
          <p:cNvSpPr>
            <a:spLocks noGrp="1" noRot="1" noChangeAspect="1" noChangeArrowheads="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16</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12" charset="0"/>
                <a:ea typeface="ＭＳ Ｐゴシック" pitchFamily="-112" charset="-128"/>
                <a:cs typeface="ＭＳ Ｐゴシック" pitchFamily="-112" charset="-128"/>
              </a:rPr>
              <a:t>Rewrite as one sentence</a:t>
            </a:r>
          </a:p>
          <a:p>
            <a:r>
              <a:rPr lang="en-US">
                <a:latin typeface="Arial" pitchFamily="-112" charset="0"/>
                <a:ea typeface="ＭＳ Ｐゴシック" pitchFamily="-112" charset="-128"/>
                <a:cs typeface="ＭＳ Ｐゴシック" pitchFamily="-112" charset="-128"/>
              </a:rPr>
              <a:t>When it’s sunny and hot in the summer I love to go to the beach so my friend and I can swim and play volleyball.</a:t>
            </a:r>
          </a:p>
          <a:p>
            <a:r>
              <a:rPr lang="en-US">
                <a:latin typeface="Arial" pitchFamily="-112" charset="0"/>
                <a:ea typeface="ＭＳ Ｐゴシック" pitchFamily="-112" charset="-128"/>
                <a:cs typeface="ＭＳ Ｐゴシック" pitchFamily="-112" charset="-128"/>
              </a:rPr>
              <a:t>Must have a minimum of 25 words.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7AF2FCE-62A6-A346-B828-27E6D9369346}" type="datetime1">
              <a:rPr lang="en-US"/>
              <a:pPr/>
              <a:t>8/18/14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 HEB 2014</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A09C402-0ABC-3D4B-8BEF-C972EDA0AACD}"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248725D-4FB3-F14D-954B-F356EA66B83A}" type="datetime1">
              <a:rPr lang="en-US"/>
              <a:pPr/>
              <a:t>8/18/14</a:t>
            </a:fld>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 HEB 2014</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fld id="{3FA3063D-8C03-1A4D-B08A-173DF05EB560}" type="datetime1">
              <a:rPr lang="en-US"/>
              <a:pPr>
                <a:defRPr/>
              </a:pPr>
              <a:t>8/18/14</a:t>
            </a:fld>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 HEB 2014</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A770903E-EC18-7848-A9E8-CCFB0EE9823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80ACA36-CDE6-0643-84AA-9D4199EF3984}"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171B548B-0174-174B-96A1-981CB0126118}" type="datetime1">
              <a:rPr lang="en-US"/>
              <a:pPr/>
              <a:t>8/18/14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 HEB 2014</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DC9061EE-A40A-9A45-8736-131E714E0E2C}" type="datetime1">
              <a:rPr lang="en-US"/>
              <a:pPr/>
              <a:t>8/18/14</a:t>
            </a:fld>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 HEB 2014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49A9CCB2-2124-B54D-8A91-3B6895436D12}" type="datetime1">
              <a:rPr lang="en-US"/>
              <a:pPr/>
              <a:t>8/18/14</a:t>
            </a:fld>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 HEB 2014</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EA4DB16-0422-F344-9F2F-A0C8CB042229}" type="datetime1">
              <a:rPr lang="en-US"/>
              <a:pPr/>
              <a:t>8/18/14</a:t>
            </a:fld>
            <a:endParaRPr lang="en-US"/>
          </a:p>
        </p:txBody>
      </p:sp>
      <p:sp>
        <p:nvSpPr>
          <p:cNvPr id="4" name="Footer Placeholder 3"/>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803C41-CDD1-7046-8D80-6083AB5632C4}" type="datetime1">
              <a:rPr lang="en-US"/>
              <a:pPr/>
              <a:t>8/18/14</a:t>
            </a:fld>
            <a:endParaRPr lang="en-US"/>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05395ADC-0C8A-3444-B25B-4120AF556F27}" type="datetime1">
              <a:rPr lang="en-US"/>
              <a:pPr/>
              <a:t>8/18/14</a:t>
            </a:fld>
            <a:endParaRPr lang="en-US"/>
          </a:p>
        </p:txBody>
      </p:sp>
      <p:sp>
        <p:nvSpPr>
          <p:cNvPr id="6" name="Footer Placeholder 5"/>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97E426C-146A-5243-9DDC-BAEFC45263C1}" type="datetime1">
              <a:rPr lang="en-US"/>
              <a:pPr/>
              <a:t>8/18/14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 HEB 2014</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0D69BA4-8D12-3940-A6A8-5B5D322EB82A}" type="datetime1">
              <a:rPr lang="en-US"/>
              <a:pPr/>
              <a:t>8/18/14</a:t>
            </a:fld>
            <a:endParaRPr lang="en-US" sz="1400" dirty="0">
              <a:solidFill>
                <a:schemeClr val="tx2"/>
              </a:solidFill>
            </a:endParaRPr>
          </a:p>
        </p:txBody>
      </p:sp>
      <p:sp>
        <p:nvSpPr>
          <p:cNvPr id="3" name="Footer Placeholder 2"/>
          <p:cNvSpPr>
            <a:spLocks noGrp="1"/>
          </p:cNvSpPr>
          <p:nvPr>
            <p:ph type="ftr" sz="quarter" idx="3"/>
          </p:nvPr>
        </p:nvSpPr>
        <p:spPr>
          <a:xfrm>
            <a:off x="89515" y="6481841"/>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 HEB 2014</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4"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3.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25.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7.xml"/><Relationship Id="rId2" Type="http://schemas.openxmlformats.org/officeDocument/2006/relationships/hyperlink" Target="mailto:lterrill@gmail.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jpeg"/><Relationship Id="rId6"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jpe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62200" y="6037079"/>
            <a:ext cx="6705600" cy="685800"/>
          </a:xfrm>
        </p:spPr>
        <p:txBody>
          <a:bodyPr>
            <a:normAutofit fontScale="77500" lnSpcReduction="20000"/>
          </a:bodyPr>
          <a:lstStyle/>
          <a:p>
            <a:r>
              <a:rPr lang="en-US"/>
              <a:t>Effective Lesson Design: </a:t>
            </a:r>
          </a:p>
          <a:p>
            <a:r>
              <a:rPr lang="en-US"/>
              <a:t>Making Every Minute Count</a:t>
            </a:r>
          </a:p>
        </p:txBody>
      </p:sp>
      <p:pic>
        <p:nvPicPr>
          <p:cNvPr id="4" name="Content Placeholder 3"/>
          <p:cNvPicPr>
            <a:picLocks/>
          </p:cNvPicPr>
          <p:nvPr/>
        </p:nvPicPr>
        <p:blipFill rotWithShape="1">
          <a:blip r:embed="rId2"/>
          <a:srcRect t="4171" r="4657" b="9532"/>
          <a:stretch/>
        </p:blipFill>
        <p:spPr>
          <a:xfrm>
            <a:off x="1827250" y="237075"/>
            <a:ext cx="5614416" cy="5449824"/>
          </a:xfrm>
          <a:prstGeom prst="rect">
            <a:avLst/>
          </a:prstGeom>
          <a:effectLst>
            <a:outerShdw blurRad="50800" dir="14400000">
              <a:srgbClr val="000000">
                <a:alpha val="40000"/>
              </a:srgbClr>
            </a:outerShdw>
          </a:effectLst>
        </p:spPr>
      </p:pic>
      <p:sp>
        <p:nvSpPr>
          <p:cNvPr id="5" name="TextBox 4"/>
          <p:cNvSpPr txBox="1"/>
          <p:nvPr/>
        </p:nvSpPr>
        <p:spPr>
          <a:xfrm>
            <a:off x="116625" y="6142072"/>
            <a:ext cx="1415772" cy="553998"/>
          </a:xfrm>
          <a:prstGeom prst="rect">
            <a:avLst/>
          </a:prstGeom>
          <a:noFill/>
        </p:spPr>
        <p:txBody>
          <a:bodyPr wrap="none" rtlCol="0">
            <a:spAutoFit/>
          </a:bodyPr>
          <a:lstStyle/>
          <a:p>
            <a:r>
              <a:rPr lang="en-US">
                <a:solidFill>
                  <a:schemeClr val="bg1"/>
                </a:solidFill>
              </a:rPr>
              <a:t>Laura Terrill</a:t>
            </a:r>
          </a:p>
          <a:p>
            <a:r>
              <a:rPr lang="en-US" sz="1200">
                <a:solidFill>
                  <a:schemeClr val="bg1"/>
                </a:solidFill>
              </a:rPr>
              <a:t>August 2014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normAutofit fontScale="90000"/>
          </a:bodyPr>
          <a:lstStyle/>
          <a:p>
            <a:r>
              <a:rPr lang="en-US"/>
              <a:t>Teach Circumlocution</a:t>
            </a:r>
            <a:r>
              <a:rPr lang="en-US">
                <a:solidFill>
                  <a:srgbClr val="000000"/>
                </a:solidFill>
              </a:rPr>
              <a:t>    </a:t>
            </a: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 HEB 2014</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8931" name="Text Box 3"/>
          <p:cNvSpPr txBox="1">
            <a:spLocks noChangeArrowheads="1"/>
          </p:cNvSpPr>
          <p:nvPr/>
        </p:nvSpPr>
        <p:spPr bwMode="auto">
          <a:xfrm>
            <a:off x="304800" y="1981200"/>
            <a:ext cx="2441494" cy="1569660"/>
          </a:xfrm>
          <a:prstGeom prst="rect">
            <a:avLst/>
          </a:prstGeom>
          <a:noFill/>
          <a:ln w="9525">
            <a:noFill/>
            <a:miter lim="800000"/>
            <a:headEnd/>
            <a:tailEnd/>
          </a:ln>
        </p:spPr>
        <p:txBody>
          <a:bodyPr wrap="none">
            <a:prstTxWarp prst="textNoShape">
              <a:avLst/>
            </a:prstTxWarp>
            <a:spAutoFit/>
          </a:bodyPr>
          <a:lstStyle/>
          <a:p>
            <a:r>
              <a:rPr lang="en-US" sz="3200">
                <a:solidFill>
                  <a:schemeClr val="tx2"/>
                </a:solidFill>
              </a:rPr>
              <a:t>performance</a:t>
            </a:r>
          </a:p>
          <a:p>
            <a:r>
              <a:rPr lang="en-US" sz="3200">
                <a:solidFill>
                  <a:schemeClr val="tx2"/>
                </a:solidFill>
              </a:rPr>
              <a:t>interpretive</a:t>
            </a:r>
          </a:p>
          <a:p>
            <a:r>
              <a:rPr lang="en-US" sz="3200">
                <a:solidFill>
                  <a:schemeClr val="tx2"/>
                </a:solidFill>
              </a:rPr>
              <a:t>perspectives</a:t>
            </a:r>
          </a:p>
        </p:txBody>
      </p:sp>
      <p:sp>
        <p:nvSpPr>
          <p:cNvPr id="1148932" name="Text Box 4"/>
          <p:cNvSpPr txBox="1">
            <a:spLocks noChangeArrowheads="1"/>
          </p:cNvSpPr>
          <p:nvPr/>
        </p:nvSpPr>
        <p:spPr bwMode="auto">
          <a:xfrm>
            <a:off x="5486400" y="3946525"/>
            <a:ext cx="2557463" cy="2062163"/>
          </a:xfrm>
          <a:prstGeom prst="rect">
            <a:avLst/>
          </a:prstGeom>
          <a:noFill/>
          <a:ln w="9525">
            <a:noFill/>
            <a:miter lim="800000"/>
            <a:headEnd/>
            <a:tailEnd/>
          </a:ln>
        </p:spPr>
        <p:txBody>
          <a:bodyPr wrap="none">
            <a:prstTxWarp prst="textNoShape">
              <a:avLst/>
            </a:prstTxWarp>
            <a:spAutoFit/>
          </a:bodyPr>
          <a:lstStyle/>
          <a:p>
            <a:r>
              <a:rPr lang="en-US" sz="3200">
                <a:solidFill>
                  <a:schemeClr val="tx2"/>
                </a:solidFill>
              </a:rPr>
              <a:t>proficiency</a:t>
            </a:r>
          </a:p>
          <a:p>
            <a:r>
              <a:rPr lang="en-US" sz="3200">
                <a:solidFill>
                  <a:schemeClr val="tx2"/>
                </a:solidFill>
              </a:rPr>
              <a:t>connections</a:t>
            </a:r>
          </a:p>
          <a:p>
            <a:r>
              <a:rPr lang="en-US" sz="3200">
                <a:solidFill>
                  <a:schemeClr val="tx2"/>
                </a:solidFill>
              </a:rPr>
              <a:t>interpersonal</a:t>
            </a:r>
          </a:p>
          <a:p>
            <a:endParaRPr lang="en-US" sz="3200">
              <a:solidFill>
                <a:schemeClr val="tx2"/>
              </a:solidFill>
            </a:endParaRPr>
          </a:p>
        </p:txBody>
      </p:sp>
      <p:pic>
        <p:nvPicPr>
          <p:cNvPr id="225284" name="Picture 5" descr="password_titlecard"/>
          <p:cNvPicPr>
            <a:picLocks noChangeAspect="1" noChangeArrowheads="1"/>
          </p:cNvPicPr>
          <p:nvPr/>
        </p:nvPicPr>
        <p:blipFill>
          <a:blip r:embed="rId3"/>
          <a:srcRect/>
          <a:stretch>
            <a:fillRect/>
          </a:stretch>
        </p:blipFill>
        <p:spPr bwMode="auto">
          <a:xfrm>
            <a:off x="4588973" y="585069"/>
            <a:ext cx="4033838" cy="2268537"/>
          </a:xfrm>
          <a:prstGeom prst="rect">
            <a:avLst/>
          </a:prstGeom>
          <a:noFill/>
          <a:ln w="9525">
            <a:noFill/>
            <a:miter lim="800000"/>
            <a:headEnd/>
            <a:tailEnd/>
          </a:ln>
        </p:spPr>
      </p:pic>
      <p:sp>
        <p:nvSpPr>
          <p:cNvPr id="225286" name="Footer Placeholder 6"/>
          <p:cNvSpPr>
            <a:spLocks noGrp="1"/>
          </p:cNvSpPr>
          <p:nvPr>
            <p:ph type="ftr" sz="quarter" idx="11"/>
          </p:nvPr>
        </p:nvSpPr>
        <p:spPr bwMode="auto">
          <a:xfrm>
            <a:off x="108416" y="6430962"/>
            <a:ext cx="5421083" cy="365125"/>
          </a:xfrm>
          <a:noFill/>
          <a:ln>
            <a:miter lim="800000"/>
            <a:headEnd/>
            <a:tailEnd/>
          </a:ln>
        </p:spPr>
        <p:txBody>
          <a:bodyPr vert="horz" wrap="square" lIns="91440" tIns="45720" rIns="91440" bIns="45720" numCol="1" anchor="t" anchorCtr="0" compatLnSpc="1">
            <a:prstTxWarp prst="textNoShape">
              <a:avLst/>
            </a:prstTxWarp>
          </a:bodyPr>
          <a:lstStyle/>
          <a:p>
            <a:r>
              <a:rPr lang="en-US" sz="1200">
                <a:solidFill>
                  <a:srgbClr val="326064"/>
                </a:solidFill>
                <a:latin typeface="Arial" pitchFamily="-84" charset="0"/>
                <a:ea typeface="ＭＳ Ｐゴシック" pitchFamily="-84" charset="-128"/>
                <a:cs typeface="ＭＳ Ｐゴシック" pitchFamily="-84" charset="-128"/>
              </a:rPr>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checkerboard(across)">
                                      <p:cBhvr>
                                        <p:cTn id="7" dur="500"/>
                                        <p:tgtEl>
                                          <p:spTgt spid="114893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48932"/>
                                        </p:tgtEl>
                                        <p:attrNameLst>
                                          <p:attrName>style.visibility</p:attrName>
                                        </p:attrNameLst>
                                      </p:cBhvr>
                                      <p:to>
                                        <p:strVal val="visible"/>
                                      </p:to>
                                    </p:set>
                                    <p:anim calcmode="lin" valueType="num">
                                      <p:cBhvr>
                                        <p:cTn id="12" dur="500" decel="50000" fill="hold">
                                          <p:stCondLst>
                                            <p:cond delay="0"/>
                                          </p:stCondLst>
                                        </p:cTn>
                                        <p:tgtEl>
                                          <p:spTgt spid="114893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4893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48932"/>
                                        </p:tgtEl>
                                        <p:attrNameLst>
                                          <p:attrName>ppt_w</p:attrName>
                                        </p:attrNameLst>
                                      </p:cBhvr>
                                      <p:tavLst>
                                        <p:tav tm="0">
                                          <p:val>
                                            <p:strVal val="#ppt_w*.05"/>
                                          </p:val>
                                        </p:tav>
                                        <p:tav tm="100000">
                                          <p:val>
                                            <p:strVal val="#ppt_w"/>
                                          </p:val>
                                        </p:tav>
                                      </p:tavLst>
                                    </p:anim>
                                    <p:anim calcmode="lin" valueType="num">
                                      <p:cBhvr>
                                        <p:cTn id="15" dur="1000" fill="hold"/>
                                        <p:tgtEl>
                                          <p:spTgt spid="114893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4893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4893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4893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48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931" grpId="0"/>
      <p:bldP spid="1148932" grpId="0"/>
    </p:bld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60220" y="286605"/>
            <a:ext cx="5657850" cy="949810"/>
          </a:xfrm>
        </p:spPr>
        <p:txBody>
          <a:bodyPr/>
          <a:lstStyle/>
          <a:p>
            <a:r>
              <a:rPr lang="en-US" dirty="0" smtClean="0"/>
              <a:t> Presentational Mode</a:t>
            </a:r>
            <a:endParaRPr lang="en-US" dirty="0"/>
          </a:p>
        </p:txBody>
      </p:sp>
      <p:sp>
        <p:nvSpPr>
          <p:cNvPr id="4" name="Footer Placeholder 3"/>
          <p:cNvSpPr>
            <a:spLocks noGrp="1"/>
          </p:cNvSpPr>
          <p:nvPr>
            <p:ph type="ftr" sz="quarter" idx="11"/>
          </p:nvPr>
        </p:nvSpPr>
        <p:spPr/>
        <p:txBody>
          <a:bodyPr/>
          <a:lstStyle/>
          <a:p>
            <a:r>
              <a:rPr lang="en-US" smtClean="0"/>
              <a:t>Laura Terrill, HEB 2014</a:t>
            </a:r>
            <a:endParaRPr lang="en-US"/>
          </a:p>
        </p:txBody>
      </p:sp>
      <p:pic>
        <p:nvPicPr>
          <p:cNvPr id="5122" name="Picture 2"/>
          <p:cNvPicPr>
            <a:picLocks noChangeArrowheads="1"/>
          </p:cNvPicPr>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993357" y="3052764"/>
            <a:ext cx="1883664" cy="2143125"/>
          </a:xfrm>
          <a:prstGeom prst="rect">
            <a:avLst/>
          </a:prstGeom>
          <a:noFill/>
          <a:ln>
            <a:noFill/>
          </a:ln>
          <a:effectLst/>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184831" y="4495802"/>
            <a:ext cx="2313432" cy="1676401"/>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818553" y="3278983"/>
            <a:ext cx="2523744" cy="2433638"/>
          </a:xfrm>
          <a:prstGeom prst="rect">
            <a:avLst/>
          </a:prstGeom>
          <a:noFill/>
        </p:spPr>
      </p:pic>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
        <p:nvSpPr>
          <p:cNvPr id="8" name="TextBox 7"/>
          <p:cNvSpPr txBox="1"/>
          <p:nvPr/>
        </p:nvSpPr>
        <p:spPr>
          <a:xfrm>
            <a:off x="533399" y="1672866"/>
            <a:ext cx="8248557" cy="1077218"/>
          </a:xfrm>
          <a:prstGeom prst="rect">
            <a:avLst/>
          </a:prstGeom>
          <a:noFill/>
        </p:spPr>
        <p:txBody>
          <a:bodyPr wrap="square" rtlCol="0">
            <a:spAutoFit/>
          </a:bodyPr>
          <a:lstStyle/>
          <a:p>
            <a:r>
              <a:rPr lang="en-US" sz="3200" baseline="30000" smtClean="0"/>
              <a:t>Learners present information, concepts, and ideas to inform, explain, persuade, and narrate on a variety of topics using appropriate media and adapting to various audiences of listeners, readers, or viewers.</a:t>
            </a:r>
            <a:endParaRPr lang="en-US" sz="32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568155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866"/>
            <a:ext cx="8229600" cy="1069848"/>
          </a:xfrm>
        </p:spPr>
        <p:txBody>
          <a:bodyPr/>
          <a:lstStyle/>
          <a:p>
            <a:r>
              <a:rPr lang="en-US"/>
              <a:t>Presentational Communication….</a:t>
            </a:r>
          </a:p>
        </p:txBody>
      </p:sp>
      <p:graphicFrame>
        <p:nvGraphicFramePr>
          <p:cNvPr id="4" name="Table 3"/>
          <p:cNvGraphicFramePr>
            <a:graphicFrameLocks noGrp="1"/>
          </p:cNvGraphicFramePr>
          <p:nvPr/>
        </p:nvGraphicFramePr>
        <p:xfrm>
          <a:off x="457200" y="1677924"/>
          <a:ext cx="8229600" cy="4740909"/>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negotiated communication.</a:t>
                      </a:r>
                    </a:p>
                  </a:txBody>
                  <a:tcPr/>
                </a:tc>
                <a:tc>
                  <a:txBody>
                    <a:bodyPr/>
                    <a:lstStyle/>
                    <a:p>
                      <a:r>
                        <a:rPr lang="en-US" sz="2000"/>
                        <a:t>one-way</a:t>
                      </a:r>
                      <a:r>
                        <a:rPr lang="en-US" sz="2000" baseline="0"/>
                        <a:t> communication.</a:t>
                      </a:r>
                      <a:endParaRPr lang="en-US" sz="2000"/>
                    </a:p>
                  </a:txBody>
                  <a:tcPr/>
                </a:tc>
              </a:tr>
              <a:tr h="645583">
                <a:tc>
                  <a:txBody>
                    <a:bodyPr/>
                    <a:lstStyle/>
                    <a:p>
                      <a:r>
                        <a:rPr lang="en-US" sz="2000"/>
                        <a:t>random.</a:t>
                      </a:r>
                    </a:p>
                  </a:txBody>
                  <a:tcPr/>
                </a:tc>
                <a:tc>
                  <a:txBody>
                    <a:bodyPr/>
                    <a:lstStyle/>
                    <a:p>
                      <a:r>
                        <a:rPr lang="en-US" sz="2000"/>
                        <a:t>practiced, rehearsed, polished, edited. </a:t>
                      </a:r>
                    </a:p>
                  </a:txBody>
                  <a:tcPr/>
                </a:tc>
              </a:tr>
              <a:tr h="645583">
                <a:tc>
                  <a:txBody>
                    <a:bodyPr/>
                    <a:lstStyle/>
                    <a:p>
                      <a:r>
                        <a:rPr lang="en-US" sz="2000"/>
                        <a:t>unplanned.</a:t>
                      </a:r>
                    </a:p>
                  </a:txBody>
                  <a:tcPr/>
                </a:tc>
                <a:tc>
                  <a:txBody>
                    <a:bodyPr/>
                    <a:lstStyle/>
                    <a:p>
                      <a:r>
                        <a:rPr lang="en-US" sz="2000"/>
                        <a:t>organized. </a:t>
                      </a:r>
                    </a:p>
                  </a:txBody>
                  <a:tcPr/>
                </a:tc>
              </a:tr>
              <a:tr h="645583">
                <a:tc>
                  <a:txBody>
                    <a:bodyPr/>
                    <a:lstStyle/>
                    <a:p>
                      <a:r>
                        <a:rPr lang="en-US" sz="2000"/>
                        <a:t>speaking or writing in a vacuum.</a:t>
                      </a:r>
                    </a:p>
                  </a:txBody>
                  <a:tcPr/>
                </a:tc>
                <a:tc>
                  <a:txBody>
                    <a:bodyPr/>
                    <a:lstStyle/>
                    <a:p>
                      <a:r>
                        <a:rPr lang="en-US" sz="2000"/>
                        <a:t>an awareness</a:t>
                      </a:r>
                      <a:r>
                        <a:rPr lang="en-US" sz="2000" baseline="0"/>
                        <a:t> of audience (formal/informal; cultural context).</a:t>
                      </a:r>
                      <a:endParaRPr lang="en-US" sz="2000"/>
                    </a:p>
                  </a:txBody>
                  <a:tcPr/>
                </a:tc>
              </a:tr>
              <a:tr h="645583">
                <a:tc>
                  <a:txBody>
                    <a:bodyPr/>
                    <a:lstStyle/>
                    <a:p>
                      <a:r>
                        <a:rPr lang="en-US" sz="2000"/>
                        <a:t>reliance</a:t>
                      </a:r>
                      <a:r>
                        <a:rPr lang="en-US" sz="2000" baseline="0"/>
                        <a:t> on circumlocution</a:t>
                      </a:r>
                      <a:endParaRPr lang="en-US" sz="2000"/>
                    </a:p>
                  </a:txBody>
                  <a:tcPr/>
                </a:tc>
                <a:tc>
                  <a:txBody>
                    <a:bodyPr/>
                    <a:lstStyle/>
                    <a:p>
                      <a:r>
                        <a:rPr lang="en-US" sz="2000"/>
                        <a:t>improved by using appropropriate</a:t>
                      </a:r>
                      <a:r>
                        <a:rPr lang="en-US" sz="2000" baseline="0"/>
                        <a:t> tools – dictionary, spell-check, etc.</a:t>
                      </a:r>
                      <a:endParaRPr lang="en-US" sz="2000"/>
                    </a:p>
                  </a:txBody>
                  <a:tcPr/>
                </a:tc>
              </a:tr>
              <a:tr h="645583">
                <a:tc>
                  <a:txBody>
                    <a:bodyPr/>
                    <a:lstStyle/>
                    <a:p>
                      <a:r>
                        <a:rPr lang="en-US" sz="2000"/>
                        <a:t>speaking or writing only for the teacher.</a:t>
                      </a:r>
                    </a:p>
                  </a:txBody>
                  <a:tcPr/>
                </a:tc>
                <a:tc>
                  <a:txBody>
                    <a:bodyPr/>
                    <a:lstStyle/>
                    <a:p>
                      <a:r>
                        <a:rPr lang="en-US" sz="2000"/>
                        <a:t>produced</a:t>
                      </a:r>
                      <a:r>
                        <a:rPr lang="en-US" sz="2000" baseline="0"/>
                        <a:t> for an intended audience and purpose. </a:t>
                      </a:r>
                      <a:endParaRPr lang="en-US" sz="2000"/>
                    </a:p>
                  </a:txBody>
                  <a:tcPr/>
                </a:tc>
              </a:tr>
            </a:tbl>
          </a:graphicData>
        </a:graphic>
      </p:graphicFrame>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13</a:t>
            </a:fld>
            <a:endParaRPr lang="en-US"/>
          </a:p>
        </p:txBody>
      </p:sp>
      <p:sp>
        <p:nvSpPr>
          <p:cNvPr id="6" name="Footer Placeholder 5"/>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a:lstStyle/>
          <a:p>
            <a:pPr eaLnBrk="1" hangingPunct="1"/>
            <a:r>
              <a:rPr lang="en-US">
                <a:solidFill>
                  <a:srgbClr val="000000"/>
                </a:solidFill>
                <a:latin typeface="Calibri" pitchFamily="-112" charset="0"/>
                <a:ea typeface="Calibri" pitchFamily="-112" charset="0"/>
                <a:cs typeface="Calibri" pitchFamily="-112" charset="0"/>
              </a:rPr>
              <a:t>Writing is Thinking</a:t>
            </a:r>
          </a:p>
        </p:txBody>
      </p:sp>
      <p:sp>
        <p:nvSpPr>
          <p:cNvPr id="203782"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pic>
        <p:nvPicPr>
          <p:cNvPr id="203779" name="Picture 3"/>
          <p:cNvPicPr>
            <a:picLocks noChangeAspect="1" noChangeArrowheads="1"/>
          </p:cNvPicPr>
          <p:nvPr/>
        </p:nvPicPr>
        <p:blipFill>
          <a:blip r:embed="rId3"/>
          <a:srcRect/>
          <a:stretch>
            <a:fillRect/>
          </a:stretch>
        </p:blipFill>
        <p:spPr bwMode="auto">
          <a:xfrm>
            <a:off x="3165475" y="1676400"/>
            <a:ext cx="2795588" cy="3730625"/>
          </a:xfrm>
          <a:prstGeom prst="rect">
            <a:avLst/>
          </a:prstGeom>
          <a:noFill/>
          <a:ln w="9525">
            <a:noFill/>
            <a:miter lim="800000"/>
            <a:headEnd/>
            <a:tailEnd/>
          </a:ln>
        </p:spPr>
      </p:pic>
      <p:sp>
        <p:nvSpPr>
          <p:cNvPr id="203780" name="Rectangle 2"/>
          <p:cNvSpPr txBox="1">
            <a:spLocks noChangeArrowheads="1"/>
          </p:cNvSpPr>
          <p:nvPr/>
        </p:nvSpPr>
        <p:spPr bwMode="auto">
          <a:xfrm>
            <a:off x="676275" y="5334000"/>
            <a:ext cx="7772400" cy="1143000"/>
          </a:xfrm>
          <a:prstGeom prst="rect">
            <a:avLst/>
          </a:prstGeom>
          <a:noFill/>
          <a:ln w="9525">
            <a:noFill/>
            <a:miter lim="800000"/>
            <a:headEnd/>
            <a:tailEnd/>
          </a:ln>
        </p:spPr>
        <p:txBody>
          <a:bodyPr anchor="ctr">
            <a:prstTxWarp prst="textNoShape">
              <a:avLst/>
            </a:prstTxWarp>
          </a:bodyPr>
          <a:lstStyle/>
          <a:p>
            <a:pPr algn="ctr" eaLnBrk="1" hangingPunct="1"/>
            <a:r>
              <a:rPr lang="en-US" sz="3200">
                <a:solidFill>
                  <a:srgbClr val="000000"/>
                </a:solidFill>
                <a:latin typeface="Calibri" pitchFamily="-112" charset="0"/>
                <a:ea typeface="Calibri" pitchFamily="-112" charset="0"/>
                <a:cs typeface="Calibri" pitchFamily="-112" charset="0"/>
              </a:rPr>
              <a:t>Writing Makes Thinking Concrete</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14</a:t>
            </a:fld>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2211" name="Text Box 3"/>
          <p:cNvSpPr txBox="1">
            <a:spLocks noChangeArrowheads="1"/>
          </p:cNvSpPr>
          <p:nvPr/>
        </p:nvSpPr>
        <p:spPr bwMode="auto">
          <a:xfrm>
            <a:off x="6384925" y="5935663"/>
            <a:ext cx="2239390" cy="646331"/>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6+1 Traits of Writing</a:t>
            </a:r>
          </a:p>
          <a:p>
            <a:r>
              <a:rPr lang="en-US">
                <a:solidFill>
                  <a:srgbClr val="406F8D"/>
                </a:solidFill>
              </a:rPr>
              <a:t>Ruth Culham</a:t>
            </a:r>
          </a:p>
        </p:txBody>
      </p:sp>
      <p:sp>
        <p:nvSpPr>
          <p:cNvPr id="222212" name="Text Box 4"/>
          <p:cNvSpPr txBox="1">
            <a:spLocks noChangeArrowheads="1"/>
          </p:cNvSpPr>
          <p:nvPr/>
        </p:nvSpPr>
        <p:spPr bwMode="auto">
          <a:xfrm>
            <a:off x="563563" y="3429000"/>
            <a:ext cx="8016875" cy="2227263"/>
          </a:xfrm>
          <a:prstGeom prst="rect">
            <a:avLst/>
          </a:prstGeom>
          <a:noFill/>
          <a:ln w="9525">
            <a:noFill/>
            <a:miter lim="800000"/>
            <a:headEnd/>
            <a:tailEnd/>
          </a:ln>
        </p:spPr>
        <p:txBody>
          <a:bodyPr>
            <a:prstTxWarp prst="textNoShape">
              <a:avLst/>
            </a:prstTxWarp>
            <a:spAutoFit/>
          </a:bodyPr>
          <a:lstStyle/>
          <a:p>
            <a:r>
              <a:rPr lang="en-US" sz="2800" i="1">
                <a:solidFill>
                  <a:schemeClr val="tx2"/>
                </a:solidFill>
              </a:rPr>
              <a:t>“Fluent writing is graceful, varied, rhythmic — almost musical. It’s easy to read aloud. Sentences are well built. They move. They are varied in structure and length. Each one seems to flow right out of the one before.”</a:t>
            </a:r>
          </a:p>
        </p:txBody>
      </p:sp>
      <p:pic>
        <p:nvPicPr>
          <p:cNvPr id="222213" name="Picture 5" descr="prod7187_dt"/>
          <p:cNvPicPr>
            <a:picLocks noChangeAspect="1" noChangeArrowheads="1"/>
          </p:cNvPicPr>
          <p:nvPr/>
        </p:nvPicPr>
        <p:blipFill>
          <a:blip r:embed="rId3"/>
          <a:srcRect/>
          <a:stretch>
            <a:fillRect/>
          </a:stretch>
        </p:blipFill>
        <p:spPr bwMode="auto">
          <a:xfrm>
            <a:off x="604640" y="552450"/>
            <a:ext cx="2724150" cy="2724150"/>
          </a:xfrm>
          <a:prstGeom prst="rect">
            <a:avLst/>
          </a:prstGeom>
          <a:noFill/>
          <a:ln w="9525">
            <a:noFill/>
            <a:miter lim="800000"/>
            <a:headEnd/>
            <a:tailEnd/>
          </a:ln>
        </p:spPr>
      </p:pic>
      <p:sp>
        <p:nvSpPr>
          <p:cNvPr id="10" name="Title 9"/>
          <p:cNvSpPr>
            <a:spLocks noGrp="1"/>
          </p:cNvSpPr>
          <p:nvPr>
            <p:ph type="title"/>
          </p:nvPr>
        </p:nvSpPr>
        <p:spPr/>
        <p:txBody>
          <a:bodyPr>
            <a:normAutofit/>
          </a:bodyPr>
          <a:lstStyle/>
          <a:p>
            <a:pPr algn="ctr"/>
            <a:r>
              <a:rPr lang="en-US" i="1">
                <a:solidFill>
                  <a:srgbClr val="406F8D"/>
                </a:solidFill>
              </a:rPr>
              <a:t>                              Sentence Fluency</a:t>
            </a:r>
            <a:endParaRPr lang="en-US" sz="3600">
              <a:solidFill>
                <a:srgbClr val="406F8D"/>
              </a:solidFill>
            </a:endParaRPr>
          </a:p>
        </p:txBody>
      </p:sp>
      <p:sp>
        <p:nvSpPr>
          <p:cNvPr id="222215" name="Footer Placeholder 6"/>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15</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4648200" y="2133600"/>
            <a:ext cx="3436938" cy="2862263"/>
          </a:xfrm>
          <a:prstGeom prst="rect">
            <a:avLst/>
          </a:prstGeom>
          <a:noFill/>
          <a:ln w="9525">
            <a:noFill/>
            <a:miter lim="800000"/>
            <a:headEnd/>
            <a:tailEnd/>
          </a:ln>
        </p:spPr>
        <p:txBody>
          <a:bodyPr>
            <a:prstTxWarp prst="textNoShape">
              <a:avLst/>
            </a:prstTxWarp>
            <a:spAutoFit/>
          </a:bodyPr>
          <a:lstStyle/>
          <a:p>
            <a:r>
              <a:rPr lang="en-US" sz="3600">
                <a:solidFill>
                  <a:srgbClr val="000000"/>
                </a:solidFill>
                <a:latin typeface="Calibri" pitchFamily="-112" charset="0"/>
                <a:ea typeface="Calibri" pitchFamily="-112" charset="0"/>
                <a:cs typeface="Calibri" pitchFamily="-112" charset="0"/>
              </a:rPr>
              <a:t>It’s summer. It’s hot. I love to swim. I like the beach. I like to play volleyball. </a:t>
            </a:r>
          </a:p>
        </p:txBody>
      </p:sp>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pic>
        <p:nvPicPr>
          <p:cNvPr id="224260" name="Picture 7" descr="summer-beach_2_1680_x_1050.jpg"/>
          <p:cNvPicPr>
            <a:picLocks noChangeAspect="1"/>
          </p:cNvPicPr>
          <p:nvPr/>
        </p:nvPicPr>
        <p:blipFill>
          <a:blip r:embed="rId3"/>
          <a:srcRect/>
          <a:stretch>
            <a:fillRect/>
          </a:stretch>
        </p:blipFill>
        <p:spPr bwMode="auto">
          <a:xfrm>
            <a:off x="673100" y="2713038"/>
            <a:ext cx="2854325" cy="1782762"/>
          </a:xfrm>
          <a:prstGeom prst="rect">
            <a:avLst/>
          </a:prstGeom>
          <a:noFill/>
          <a:ln w="9525">
            <a:noFill/>
            <a:miter lim="800000"/>
            <a:headEnd/>
            <a:tailEnd/>
          </a:ln>
        </p:spPr>
      </p:pic>
      <p:sp>
        <p:nvSpPr>
          <p:cNvPr id="9" name="Title 8"/>
          <p:cNvSpPr>
            <a:spLocks noGrp="1"/>
          </p:cNvSpPr>
          <p:nvPr>
            <p:ph type="title"/>
          </p:nvPr>
        </p:nvSpPr>
        <p:spPr/>
        <p:txBody>
          <a:bodyPr>
            <a:normAutofit fontScale="90000"/>
          </a:bodyPr>
          <a:lstStyle/>
          <a:p>
            <a:r>
              <a:rPr lang="en-US">
                <a:solidFill>
                  <a:srgbClr val="000000"/>
                </a:solidFill>
                <a:latin typeface="Calibri" pitchFamily="-112" charset="0"/>
                <a:ea typeface="Calibri" pitchFamily="-112" charset="0"/>
                <a:cs typeface="Calibri" pitchFamily="-112" charset="0"/>
              </a:rPr>
              <a:t>Write 5 sentences about summer…..</a:t>
            </a:r>
            <a:endParaRPr lang="en-US"/>
          </a:p>
        </p:txBody>
      </p:sp>
      <p:sp>
        <p:nvSpPr>
          <p:cNvPr id="224262" name="Footer Placeholder 5"/>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6306" name="Rectangle 2"/>
          <p:cNvSpPr>
            <a:spLocks noGrp="1" noChangeArrowheads="1"/>
          </p:cNvSpPr>
          <p:nvPr>
            <p:ph type="title"/>
          </p:nvPr>
        </p:nvSpPr>
        <p:spPr/>
        <p:txBody>
          <a:bodyPr/>
          <a:lstStyle/>
          <a:p>
            <a:pPr eaLnBrk="1" hangingPunct="1"/>
            <a:r>
              <a:rPr lang="en-US">
                <a:solidFill>
                  <a:srgbClr val="376092"/>
                </a:solidFill>
                <a:ea typeface="ＭＳ Ｐゴシック" pitchFamily="-112" charset="-128"/>
                <a:cs typeface="ＭＳ Ｐゴシック" pitchFamily="-112" charset="-128"/>
              </a:rPr>
              <a:t>Teach transitions</a:t>
            </a:r>
          </a:p>
        </p:txBody>
      </p:sp>
      <p:sp>
        <p:nvSpPr>
          <p:cNvPr id="226310" name="Footer Placeholder 7"/>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226307" name="Rectangle 4"/>
          <p:cNvSpPr>
            <a:spLocks noGrp="1" noChangeArrowheads="1"/>
          </p:cNvSpPr>
          <p:nvPr>
            <p:ph type="body" idx="4294967295"/>
          </p:nvPr>
        </p:nvSpPr>
        <p:spPr>
          <a:xfrm>
            <a:off x="4213225" y="2209800"/>
            <a:ext cx="4930775" cy="3787775"/>
          </a:xfrm>
        </p:spPr>
        <p:txBody>
          <a:bodyPr/>
          <a:lstStyle/>
          <a:p>
            <a:pPr marL="609600" indent="-609600" eaLnBrk="1" hangingPunct="1">
              <a:lnSpc>
                <a:spcPct val="90000"/>
              </a:lnSpc>
              <a:buClr>
                <a:schemeClr val="tx1"/>
              </a:buClr>
              <a:buFontTx/>
              <a:buNone/>
            </a:pPr>
            <a:r>
              <a:rPr lang="en-US" sz="2300" b="1">
                <a:solidFill>
                  <a:schemeClr val="tx2"/>
                </a:solidFill>
                <a:ea typeface="ＭＳ Ｐゴシック" pitchFamily="-112" charset="-128"/>
                <a:cs typeface="ＭＳ Ｐゴシック" pitchFamily="-112" charset="-128"/>
              </a:rPr>
              <a:t>	</a:t>
            </a:r>
          </a:p>
        </p:txBody>
      </p:sp>
      <p:sp>
        <p:nvSpPr>
          <p:cNvPr id="226308" name="TextBox 6"/>
          <p:cNvSpPr txBox="1">
            <a:spLocks noChangeArrowheads="1"/>
          </p:cNvSpPr>
          <p:nvPr/>
        </p:nvSpPr>
        <p:spPr bwMode="auto">
          <a:xfrm>
            <a:off x="3098184" y="1905000"/>
            <a:ext cx="2438400" cy="4154488"/>
          </a:xfrm>
          <a:prstGeom prst="rect">
            <a:avLst/>
          </a:prstGeom>
          <a:noFill/>
          <a:ln w="9525">
            <a:noFill/>
            <a:miter lim="800000"/>
            <a:headEnd/>
            <a:tailEnd/>
          </a:ln>
        </p:spPr>
        <p:txBody>
          <a:bodyPr>
            <a:prstTxWarp prst="textNoShape">
              <a:avLst/>
            </a:prstTxWarp>
            <a:spAutoFit/>
          </a:bodyPr>
          <a:lstStyle/>
          <a:p>
            <a:r>
              <a:rPr lang="en-US" sz="2400"/>
              <a:t>but</a:t>
            </a:r>
          </a:p>
          <a:p>
            <a:r>
              <a:rPr lang="en-US" sz="2400"/>
              <a:t>and then</a:t>
            </a:r>
          </a:p>
          <a:p>
            <a:r>
              <a:rPr lang="en-US" sz="2400"/>
              <a:t>at first </a:t>
            </a:r>
          </a:p>
          <a:p>
            <a:r>
              <a:rPr lang="en-US" sz="2400"/>
              <a:t>however</a:t>
            </a:r>
          </a:p>
          <a:p>
            <a:r>
              <a:rPr lang="en-US" sz="2400"/>
              <a:t>often</a:t>
            </a:r>
          </a:p>
          <a:p>
            <a:r>
              <a:rPr lang="en-US" sz="2400"/>
              <a:t>later</a:t>
            </a:r>
          </a:p>
          <a:p>
            <a:r>
              <a:rPr lang="en-US" sz="2400"/>
              <a:t>perhaps</a:t>
            </a:r>
          </a:p>
          <a:p>
            <a:r>
              <a:rPr lang="en-US" sz="2400"/>
              <a:t>by the way</a:t>
            </a:r>
          </a:p>
          <a:p>
            <a:r>
              <a:rPr lang="en-US" sz="2400"/>
              <a:t>on the contrary</a:t>
            </a:r>
          </a:p>
          <a:p>
            <a:r>
              <a:rPr lang="en-US" sz="2400"/>
              <a:t>and </a:t>
            </a:r>
          </a:p>
          <a:p>
            <a:r>
              <a:rPr lang="en-US" sz="2400"/>
              <a:t>briefly</a:t>
            </a:r>
          </a:p>
        </p:txBody>
      </p:sp>
      <p:sp>
        <p:nvSpPr>
          <p:cNvPr id="226309" name="TextBox 7"/>
          <p:cNvSpPr txBox="1">
            <a:spLocks noChangeArrowheads="1"/>
          </p:cNvSpPr>
          <p:nvPr/>
        </p:nvSpPr>
        <p:spPr bwMode="auto">
          <a:xfrm>
            <a:off x="5562600" y="1905000"/>
            <a:ext cx="2438400" cy="4154488"/>
          </a:xfrm>
          <a:prstGeom prst="rect">
            <a:avLst/>
          </a:prstGeom>
          <a:noFill/>
          <a:ln w="9525">
            <a:noFill/>
            <a:miter lim="800000"/>
            <a:headEnd/>
            <a:tailEnd/>
          </a:ln>
        </p:spPr>
        <p:txBody>
          <a:bodyPr>
            <a:prstTxWarp prst="textNoShape">
              <a:avLst/>
            </a:prstTxWarp>
            <a:spAutoFit/>
          </a:bodyPr>
          <a:lstStyle/>
          <a:p>
            <a:r>
              <a:rPr lang="en-US" sz="2400"/>
              <a:t>also</a:t>
            </a:r>
          </a:p>
          <a:p>
            <a:r>
              <a:rPr lang="en-US" sz="2400"/>
              <a:t>still, always</a:t>
            </a:r>
          </a:p>
          <a:p>
            <a:r>
              <a:rPr lang="en-US" sz="2400"/>
              <a:t>as, like</a:t>
            </a:r>
          </a:p>
          <a:p>
            <a:r>
              <a:rPr lang="en-US" sz="2400"/>
              <a:t>for example</a:t>
            </a:r>
          </a:p>
          <a:p>
            <a:r>
              <a:rPr lang="en-US" sz="2400"/>
              <a:t>in this way</a:t>
            </a:r>
          </a:p>
          <a:p>
            <a:r>
              <a:rPr lang="en-US" sz="2400"/>
              <a:t>suddenly</a:t>
            </a:r>
          </a:p>
          <a:p>
            <a:r>
              <a:rPr lang="en-US" sz="2400"/>
              <a:t>because</a:t>
            </a:r>
          </a:p>
          <a:p>
            <a:r>
              <a:rPr lang="en-US" sz="2400"/>
              <a:t>especially</a:t>
            </a:r>
          </a:p>
          <a:p>
            <a:r>
              <a:rPr lang="en-US" sz="2400"/>
              <a:t>in any case</a:t>
            </a:r>
          </a:p>
          <a:p>
            <a:r>
              <a:rPr lang="en-US" sz="2400"/>
              <a:t>finally</a:t>
            </a:r>
          </a:p>
          <a:p>
            <a:r>
              <a:rPr lang="en-US" sz="2400"/>
              <a:t>now</a:t>
            </a:r>
          </a:p>
        </p:txBody>
      </p:sp>
      <p:pic>
        <p:nvPicPr>
          <p:cNvPr id="226311" name="Picture 8" descr="connecting.jpeg"/>
          <p:cNvPicPr>
            <a:picLocks noChangeAspect="1"/>
          </p:cNvPicPr>
          <p:nvPr/>
        </p:nvPicPr>
        <p:blipFill>
          <a:blip r:embed="rId3"/>
          <a:srcRect/>
          <a:stretch>
            <a:fillRect/>
          </a:stretch>
        </p:blipFill>
        <p:spPr bwMode="auto">
          <a:xfrm>
            <a:off x="381000" y="1752600"/>
            <a:ext cx="2228850" cy="237807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p:txBody>
          <a:bodyPr/>
          <a:lstStyle/>
          <a:p>
            <a:pPr eaLnBrk="1" hangingPunct="1"/>
            <a:r>
              <a:rPr lang="en-US">
                <a:solidFill>
                  <a:srgbClr val="406F8D"/>
                </a:solidFill>
                <a:ea typeface="ＭＳ Ｐゴシック" pitchFamily="-112" charset="-128"/>
                <a:cs typeface="ＭＳ Ｐゴシック" pitchFamily="-112" charset="-128"/>
              </a:rPr>
              <a:t>Building Blocks</a:t>
            </a:r>
          </a:p>
        </p:txBody>
      </p:sp>
      <p:sp>
        <p:nvSpPr>
          <p:cNvPr id="228355" name="Rectangle 3"/>
          <p:cNvSpPr>
            <a:spLocks noGrp="1" noChangeArrowheads="1"/>
          </p:cNvSpPr>
          <p:nvPr>
            <p:ph idx="1"/>
          </p:nvPr>
        </p:nvSpPr>
        <p:spPr/>
        <p:txBody>
          <a:bodyPr/>
          <a:lstStyle/>
          <a:p>
            <a:pPr eaLnBrk="1" hangingPunct="1">
              <a:buFontTx/>
              <a:buNone/>
              <a:tabLst>
                <a:tab pos="60325" algn="l"/>
                <a:tab pos="801688" algn="l"/>
              </a:tabLst>
            </a:pPr>
            <a:r>
              <a:rPr lang="en-US" sz="3200" i="1">
                <a:solidFill>
                  <a:schemeClr val="accent2"/>
                </a:solidFill>
                <a:ea typeface="ＭＳ Ｐゴシック" pitchFamily="-112" charset="-128"/>
                <a:cs typeface="ＭＳ Ｐゴシック" pitchFamily="-112" charset="-128"/>
              </a:rPr>
              <a:t>What is a sentence?</a:t>
            </a:r>
          </a:p>
          <a:p>
            <a:pPr eaLnBrk="1" hangingPunct="1">
              <a:buFontTx/>
              <a:buNone/>
              <a:tabLst>
                <a:tab pos="60325" algn="l"/>
                <a:tab pos="801688" algn="l"/>
              </a:tabLst>
            </a:pPr>
            <a:endParaRPr lang="en-US">
              <a:solidFill>
                <a:schemeClr val="tx2"/>
              </a:solidFill>
              <a:ea typeface="ＭＳ Ｐゴシック" pitchFamily="-112" charset="-128"/>
              <a:cs typeface="ＭＳ Ｐゴシック" pitchFamily="-112" charset="-128"/>
            </a:endParaRPr>
          </a:p>
          <a:p>
            <a:pPr eaLnBrk="1" hangingPunct="1">
              <a:buFontTx/>
              <a:buNone/>
              <a:tabLst>
                <a:tab pos="60325" algn="l"/>
                <a:tab pos="801688" algn="l"/>
              </a:tabLst>
            </a:pPr>
            <a:r>
              <a:rPr lang="en-US">
                <a:solidFill>
                  <a:schemeClr val="tx2"/>
                </a:solidFill>
                <a:ea typeface="ＭＳ Ｐゴシック" pitchFamily="-112" charset="-128"/>
                <a:cs typeface="ＭＳ Ｐゴシック" pitchFamily="-112" charset="-128"/>
              </a:rPr>
              <a:t>The parrots attacked the frogs _______  _________</a:t>
            </a:r>
          </a:p>
          <a:p>
            <a:pPr marL="2055813" lvl="4" indent="-912813" eaLnBrk="1" hangingPunct="1">
              <a:buFontTx/>
              <a:buNone/>
              <a:tabLst>
                <a:tab pos="60325" algn="l"/>
                <a:tab pos="801688" algn="l"/>
              </a:tabLst>
            </a:pPr>
            <a:r>
              <a:rPr lang="en-US">
                <a:solidFill>
                  <a:schemeClr val="tx2"/>
                </a:solidFill>
                <a:ea typeface="ＭＳ Ｐゴシック" pitchFamily="-112" charset="-128"/>
              </a:rPr>
              <a:t>	       		</a:t>
            </a:r>
            <a:r>
              <a:rPr lang="en-US">
                <a:solidFill>
                  <a:srgbClr val="C0504D"/>
                </a:solidFill>
                <a:ea typeface="ＭＳ Ｐゴシック" pitchFamily="-112" charset="-128"/>
              </a:rPr>
              <a:t>                    </a:t>
            </a:r>
            <a:r>
              <a:rPr lang="en-US" i="1">
                <a:solidFill>
                  <a:srgbClr val="C0504D"/>
                </a:solidFill>
                <a:ea typeface="ＭＳ Ｐゴシック" pitchFamily="-112" charset="-128"/>
              </a:rPr>
              <a:t>where ?      with whom?</a:t>
            </a:r>
          </a:p>
          <a:p>
            <a:pPr marL="2055813" lvl="4" indent="-912813" eaLnBrk="1" hangingPunct="1">
              <a:buFontTx/>
              <a:buNone/>
              <a:tabLst>
                <a:tab pos="60325" algn="l"/>
                <a:tab pos="801688" algn="l"/>
              </a:tabLst>
            </a:pPr>
            <a:endParaRPr lang="en-US" sz="2400">
              <a:solidFill>
                <a:schemeClr val="tx2"/>
              </a:solidFill>
              <a:ea typeface="ＭＳ Ｐゴシック" pitchFamily="-112" charset="-128"/>
            </a:endParaRPr>
          </a:p>
          <a:p>
            <a:pPr eaLnBrk="1" hangingPunct="1">
              <a:buFontTx/>
              <a:buNone/>
              <a:tabLst>
                <a:tab pos="60325" algn="l"/>
                <a:tab pos="801688" algn="l"/>
              </a:tabLst>
            </a:pPr>
            <a:r>
              <a:rPr lang="en-US">
                <a:solidFill>
                  <a:schemeClr val="tx2"/>
                </a:solidFill>
                <a:ea typeface="ＭＳ Ｐゴシック" pitchFamily="-112" charset="-128"/>
                <a:cs typeface="ＭＳ Ｐゴシック" pitchFamily="-112" charset="-128"/>
              </a:rPr>
              <a:t>__________     __________         _________.</a:t>
            </a:r>
          </a:p>
          <a:p>
            <a:pPr eaLnBrk="1" hangingPunct="1">
              <a:buFontTx/>
              <a:buNone/>
              <a:tabLst>
                <a:tab pos="60325" algn="l"/>
                <a:tab pos="801688" algn="l"/>
              </a:tabLst>
            </a:pPr>
            <a:r>
              <a:rPr lang="en-US" sz="2000">
                <a:solidFill>
                  <a:srgbClr val="C0504D"/>
                </a:solidFill>
                <a:ea typeface="ＭＳ Ｐゴシック" pitchFamily="-112" charset="-128"/>
                <a:cs typeface="ＭＳ Ｐゴシック" pitchFamily="-112" charset="-128"/>
              </a:rPr>
              <a:t>     </a:t>
            </a:r>
            <a:r>
              <a:rPr lang="en-US" sz="2000" i="1">
                <a:solidFill>
                  <a:srgbClr val="C0504D"/>
                </a:solidFill>
                <a:ea typeface="ＭＳ Ｐゴシック" pitchFamily="-112" charset="-128"/>
                <a:cs typeface="ＭＳ Ｐゴシック" pitchFamily="-112" charset="-128"/>
              </a:rPr>
              <a:t>when ?              at what time?            why?</a:t>
            </a:r>
          </a:p>
          <a:p>
            <a:pPr marL="2055813" lvl="4" indent="-912813" eaLnBrk="1" hangingPunct="1">
              <a:buFontTx/>
              <a:buNone/>
              <a:tabLst>
                <a:tab pos="60325" algn="l"/>
                <a:tab pos="801688" algn="l"/>
              </a:tabLst>
            </a:pPr>
            <a:endParaRPr lang="en-US" sz="2400">
              <a:solidFill>
                <a:schemeClr val="tx2"/>
              </a:solidFill>
              <a:ea typeface="ＭＳ Ｐゴシック" pitchFamily="-112" charset="-128"/>
            </a:endParaRPr>
          </a:p>
          <a:p>
            <a:pPr marL="2055813" lvl="4" indent="-912813" eaLnBrk="1" hangingPunct="1">
              <a:buFontTx/>
              <a:buNone/>
              <a:tabLst>
                <a:tab pos="60325" algn="l"/>
                <a:tab pos="801688" algn="l"/>
              </a:tabLst>
            </a:pPr>
            <a:endParaRPr lang="en-US" sz="2400">
              <a:ea typeface="ＭＳ Ｐゴシック" pitchFamily="-112" charset="-128"/>
            </a:endParaRPr>
          </a:p>
          <a:p>
            <a:pPr marL="2055813" lvl="4" indent="-912813" eaLnBrk="1" hangingPunct="1">
              <a:buFontTx/>
              <a:buNone/>
              <a:tabLst>
                <a:tab pos="60325" algn="l"/>
                <a:tab pos="801688" algn="l"/>
              </a:tabLst>
            </a:pPr>
            <a:endParaRPr lang="en-US">
              <a:ea typeface="ＭＳ Ｐゴシック" pitchFamily="-112" charset="-128"/>
            </a:endParaRPr>
          </a:p>
        </p:txBody>
      </p:sp>
      <p:sp>
        <p:nvSpPr>
          <p:cNvPr id="228357"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Text Box 3"/>
          <p:cNvSpPr txBox="1">
            <a:spLocks noChangeArrowheads="1"/>
          </p:cNvSpPr>
          <p:nvPr/>
        </p:nvSpPr>
        <p:spPr bwMode="auto">
          <a:xfrm>
            <a:off x="4192612" y="2868375"/>
            <a:ext cx="4764044" cy="2308324"/>
          </a:xfrm>
          <a:prstGeom prst="rect">
            <a:avLst/>
          </a:prstGeom>
          <a:noFill/>
          <a:ln w="9525">
            <a:noFill/>
            <a:miter lim="800000"/>
            <a:headEnd/>
            <a:tailEnd/>
          </a:ln>
        </p:spPr>
        <p:txBody>
          <a:bodyPr wrap="none">
            <a:prstTxWarp prst="textNoShape">
              <a:avLst/>
            </a:prstTxWarp>
            <a:spAutoFit/>
          </a:bodyPr>
          <a:lstStyle/>
          <a:p>
            <a:pPr algn="ctr"/>
            <a:r>
              <a:rPr lang="en-US" sz="2400">
                <a:solidFill>
                  <a:srgbClr val="000000"/>
                </a:solidFill>
              </a:rPr>
              <a:t>Laura Terrill</a:t>
            </a:r>
          </a:p>
          <a:p>
            <a:pPr algn="ctr"/>
            <a:r>
              <a:rPr lang="en-US" sz="2400">
                <a:solidFill>
                  <a:srgbClr val="000000"/>
                </a:solidFill>
              </a:rPr>
              <a:t>World Language / ELL Consultant</a:t>
            </a:r>
          </a:p>
          <a:p>
            <a:pPr algn="ctr"/>
            <a:r>
              <a:rPr lang="en-US" sz="2400">
                <a:solidFill>
                  <a:srgbClr val="000000"/>
                </a:solidFill>
              </a:rPr>
              <a:t>Email:  </a:t>
            </a:r>
            <a:r>
              <a:rPr lang="en-US" sz="2400">
                <a:solidFill>
                  <a:srgbClr val="000000"/>
                </a:solidFill>
                <a:hlinkClick r:id="rId2"/>
              </a:rPr>
              <a:t>lterrill@gmail.com</a:t>
            </a:r>
            <a:endParaRPr lang="en-US" sz="2400">
              <a:solidFill>
                <a:srgbClr val="000000"/>
              </a:solidFill>
            </a:endParaRPr>
          </a:p>
          <a:p>
            <a:pPr algn="ctr"/>
            <a:r>
              <a:rPr lang="en-US" sz="2400">
                <a:solidFill>
                  <a:srgbClr val="000000"/>
                </a:solidFill>
              </a:rPr>
              <a:t>Wiki: lauraterrill.wikispaces.com</a:t>
            </a:r>
          </a:p>
          <a:p>
            <a:pPr algn="ctr"/>
            <a:r>
              <a:rPr lang="en-US" sz="2400">
                <a:solidFill>
                  <a:srgbClr val="000000"/>
                </a:solidFill>
              </a:rPr>
              <a:t>lterrillfortbendisd.wikispaces.com</a:t>
            </a:r>
          </a:p>
          <a:p>
            <a:pPr algn="ctr"/>
            <a:endParaRPr lang="en-US" sz="2400">
              <a:solidFill>
                <a:srgbClr val="000000"/>
              </a:solidFill>
            </a:endParaRPr>
          </a:p>
        </p:txBody>
      </p:sp>
      <p:pic>
        <p:nvPicPr>
          <p:cNvPr id="281603" name="Picture 6" descr="image774_2.JPG"/>
          <p:cNvPicPr>
            <a:picLocks/>
          </p:cNvPicPr>
          <p:nvPr/>
        </p:nvPicPr>
        <p:blipFill>
          <a:blip r:embed="rId3"/>
          <a:srcRect/>
          <a:stretch>
            <a:fillRect/>
          </a:stretch>
        </p:blipFill>
        <p:spPr bwMode="auto">
          <a:xfrm>
            <a:off x="3176" y="0"/>
            <a:ext cx="9140825" cy="2020888"/>
          </a:xfrm>
          <a:prstGeom prst="rect">
            <a:avLst/>
          </a:prstGeom>
          <a:noFill/>
          <a:ln w="9525">
            <a:noFill/>
            <a:miter lim="800000"/>
            <a:headEnd/>
            <a:tailEnd/>
          </a:ln>
        </p:spPr>
      </p:pic>
      <p:pic>
        <p:nvPicPr>
          <p:cNvPr id="281604" name="Picture 5" descr="languages-362x240.jpg"/>
          <p:cNvPicPr>
            <a:picLocks noChangeAspect="1"/>
          </p:cNvPicPr>
          <p:nvPr/>
        </p:nvPicPr>
        <p:blipFill>
          <a:blip r:embed="rId4"/>
          <a:srcRect/>
          <a:stretch>
            <a:fillRect/>
          </a:stretch>
        </p:blipFill>
        <p:spPr bwMode="auto">
          <a:xfrm>
            <a:off x="519537" y="2681051"/>
            <a:ext cx="3489325" cy="2314575"/>
          </a:xfrm>
          <a:prstGeom prst="rect">
            <a:avLst/>
          </a:prstGeom>
          <a:noFill/>
          <a:ln w="9525">
            <a:noFill/>
            <a:miter lim="800000"/>
            <a:headEnd/>
            <a:tailEnd/>
          </a:ln>
        </p:spPr>
      </p:pic>
      <p:sp>
        <p:nvSpPr>
          <p:cNvPr id="5" name="TextBox 4"/>
          <p:cNvSpPr txBox="1"/>
          <p:nvPr/>
        </p:nvSpPr>
        <p:spPr>
          <a:xfrm>
            <a:off x="395711" y="5468700"/>
            <a:ext cx="7705856" cy="584776"/>
          </a:xfrm>
          <a:prstGeom prst="rect">
            <a:avLst/>
          </a:prstGeom>
          <a:noFill/>
        </p:spPr>
        <p:txBody>
          <a:bodyPr wrap="none" rtlCol="0">
            <a:spAutoFit/>
          </a:bodyPr>
          <a:lstStyle/>
          <a:p>
            <a:r>
              <a:rPr lang="en-US" sz="1600" b="1">
                <a:solidFill>
                  <a:srgbClr val="000000"/>
                </a:solidFill>
              </a:rPr>
              <a:t>The Keys to Planning for Learning: Effective Curriculum, Unit and Lesson Design</a:t>
            </a:r>
          </a:p>
          <a:p>
            <a:r>
              <a:rPr lang="en-US" sz="1600">
                <a:solidFill>
                  <a:srgbClr val="000000"/>
                </a:solidFill>
              </a:rPr>
              <a:t>http://www.actfl.org/publications/books-and-brochures/the-keys-planning-learning</a:t>
            </a:r>
          </a:p>
        </p:txBody>
      </p:sp>
      <p:sp>
        <p:nvSpPr>
          <p:cNvPr id="7" name="Footer Placeholder 6"/>
          <p:cNvSpPr>
            <a:spLocks noGrp="1"/>
          </p:cNvSpPr>
          <p:nvPr>
            <p:ph type="ftr" sz="quarter" idx="11"/>
          </p:nvPr>
        </p:nvSpPr>
        <p:spPr/>
        <p:txBody>
          <a:bodyPr/>
          <a:lstStyle/>
          <a:p>
            <a:r>
              <a:rPr lang="en-US" smtClean="0">
                <a:solidFill>
                  <a:schemeClr val="bg1"/>
                </a:solidFill>
              </a:rPr>
              <a:t>Laura Terrill, HEB 2014</a:t>
            </a:r>
            <a:endParaRPr lang="en-US" dirty="0">
              <a:solidFill>
                <a:schemeClr val="bg1"/>
              </a:solidFill>
            </a:endParaRPr>
          </a:p>
        </p:txBody>
      </p:sp>
      <p:sp>
        <p:nvSpPr>
          <p:cNvPr id="8" name="Slide Number Placeholder 7"/>
          <p:cNvSpPr>
            <a:spLocks noGrp="1"/>
          </p:cNvSpPr>
          <p:nvPr>
            <p:ph type="sldNum" sz="quarter" idx="12"/>
          </p:nvPr>
        </p:nvSpPr>
        <p:spPr/>
        <p:txBody>
          <a:bodyPr/>
          <a:lstStyle/>
          <a:p>
            <a:fld id="{74C2F60E-34D8-DD42-93FD-7BD7AE432328}" type="slidenum">
              <a:rPr lang="en-US"/>
              <a:pPr/>
              <a:t>19</a:t>
            </a:fld>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normAutofit/>
          </a:bodyPr>
          <a:lstStyle/>
          <a:p>
            <a:pPr eaLnBrk="1" hangingPunct="1"/>
            <a:r>
              <a:rPr lang="en-US" sz="4000">
                <a:solidFill>
                  <a:srgbClr val="000000"/>
                </a:solidFill>
                <a:latin typeface="+mn-lt"/>
                <a:ea typeface="ＭＳ Ｐゴシック" pitchFamily="-101" charset="-128"/>
                <a:cs typeface="ＭＳ Ｐゴシック" pitchFamily="-101" charset="-128"/>
              </a:rPr>
              <a:t>Maintain the Conversation</a:t>
            </a:r>
          </a:p>
        </p:txBody>
      </p:sp>
      <p:sp>
        <p:nvSpPr>
          <p:cNvPr id="7" name="Footer Placeholder 6"/>
          <p:cNvSpPr>
            <a:spLocks noGrp="1"/>
          </p:cNvSpPr>
          <p:nvPr>
            <p:ph type="ftr" sz="quarter" idx="11"/>
          </p:nvPr>
        </p:nvSpPr>
        <p:spPr/>
        <p:txBody>
          <a:bodyPr/>
          <a:lstStyle/>
          <a:p>
            <a:r>
              <a:rPr lang="en-US"/>
              <a:t>Laura Terrill, HEB 2014</a:t>
            </a:r>
          </a:p>
        </p:txBody>
      </p:sp>
      <p:sp>
        <p:nvSpPr>
          <p:cNvPr id="141315" name="Rectangle 3"/>
          <p:cNvSpPr>
            <a:spLocks noGrp="1" noChangeArrowheads="1"/>
          </p:cNvSpPr>
          <p:nvPr>
            <p:ph type="body" idx="4294967295"/>
          </p:nvPr>
        </p:nvSpPr>
        <p:spPr>
          <a:xfrm>
            <a:off x="216832" y="1545740"/>
            <a:ext cx="8763000" cy="3886200"/>
          </a:xfrm>
        </p:spPr>
        <p:txBody>
          <a:bodyPr/>
          <a:lstStyle/>
          <a:p>
            <a:pPr marL="0" indent="0" eaLnBrk="1" hangingPunct="1">
              <a:lnSpc>
                <a:spcPct val="90000"/>
              </a:lnSpc>
              <a:buFontTx/>
              <a:buNone/>
            </a:pPr>
            <a:r>
              <a:rPr lang="en-US" sz="2400">
                <a:solidFill>
                  <a:srgbClr val="000000"/>
                </a:solidFill>
                <a:ea typeface="ＭＳ Ｐゴシック" pitchFamily="-101" charset="-128"/>
                <a:cs typeface="ＭＳ Ｐゴシック" pitchFamily="-101" charset="-128"/>
              </a:rPr>
              <a:t>Students try to keep the conversation going on a single topic by asking questions and commenting on their partner’s responses. Each student has an envelope of questions related to the topic to pull out when they get stuck. At the end of the time limit, students want to be the partner who pulled out the fewest questions, signaling the partner who best sustained the conversation.</a:t>
            </a:r>
          </a:p>
          <a:p>
            <a:pPr lvl="1" eaLnBrk="1" hangingPunct="1">
              <a:lnSpc>
                <a:spcPct val="90000"/>
              </a:lnSpc>
              <a:buFont typeface="Georgia" pitchFamily="-101" charset="0"/>
              <a:buNone/>
            </a:pPr>
            <a:endParaRPr lang="en-US" sz="2400">
              <a:solidFill>
                <a:srgbClr val="000000"/>
              </a:solidFill>
            </a:endParaRPr>
          </a:p>
        </p:txBody>
      </p:sp>
      <p:pic>
        <p:nvPicPr>
          <p:cNvPr id="141316" name="Picture 3" descr="Screen shot 2012-04-17 at 3.52.05 PM.png"/>
          <p:cNvPicPr>
            <a:picLocks noChangeAspect="1"/>
          </p:cNvPicPr>
          <p:nvPr/>
        </p:nvPicPr>
        <p:blipFill>
          <a:blip r:embed="rId3"/>
          <a:srcRect/>
          <a:stretch>
            <a:fillRect/>
          </a:stretch>
        </p:blipFill>
        <p:spPr bwMode="auto">
          <a:xfrm>
            <a:off x="1846642" y="3584448"/>
            <a:ext cx="7148882" cy="3273552"/>
          </a:xfrm>
          <a:prstGeom prst="rect">
            <a:avLst/>
          </a:prstGeom>
          <a:noFill/>
          <a:ln w="9525">
            <a:noFill/>
            <a:miter lim="800000"/>
            <a:headEnd/>
            <a:tailEnd/>
          </a:ln>
        </p:spPr>
      </p:pic>
      <p:sp>
        <p:nvSpPr>
          <p:cNvPr id="141317" name="TextBox 4"/>
          <p:cNvSpPr txBox="1">
            <a:spLocks noChangeArrowheads="1"/>
          </p:cNvSpPr>
          <p:nvPr/>
        </p:nvSpPr>
        <p:spPr bwMode="auto">
          <a:xfrm>
            <a:off x="2362200" y="4254790"/>
            <a:ext cx="6781800" cy="2036762"/>
          </a:xfrm>
          <a:prstGeom prst="rect">
            <a:avLst/>
          </a:prstGeom>
          <a:noFill/>
          <a:ln w="9525">
            <a:noFill/>
            <a:miter lim="800000"/>
            <a:headEnd/>
            <a:tailEnd/>
          </a:ln>
        </p:spPr>
        <p:txBody>
          <a:bodyPr>
            <a:prstTxWarp prst="textNoShape">
              <a:avLst/>
            </a:prstTxWarp>
            <a:spAutoFit/>
          </a:bodyPr>
          <a:lstStyle/>
          <a:p>
            <a:pPr marL="0" lvl="1" indent="-182563" eaLnBrk="1" hangingPunct="1">
              <a:lnSpc>
                <a:spcPct val="90000"/>
              </a:lnSpc>
              <a:buFont typeface="Arial" pitchFamily="-101" charset="0"/>
              <a:buChar char="•"/>
            </a:pPr>
            <a:r>
              <a:rPr lang="en-US" sz="2000">
                <a:solidFill>
                  <a:srgbClr val="000000"/>
                </a:solidFill>
              </a:rPr>
              <a:t>What do you like to do? </a:t>
            </a:r>
          </a:p>
          <a:p>
            <a:pPr marL="0" lvl="1" indent="-182563" eaLnBrk="1" hangingPunct="1">
              <a:lnSpc>
                <a:spcPct val="90000"/>
              </a:lnSpc>
              <a:buFont typeface="Arial" pitchFamily="-101" charset="0"/>
              <a:buChar char="•"/>
            </a:pPr>
            <a:r>
              <a:rPr lang="en-US" sz="2000">
                <a:solidFill>
                  <a:srgbClr val="000000"/>
                </a:solidFill>
              </a:rPr>
              <a:t>What do you usually do in summer, winter, etc?</a:t>
            </a:r>
          </a:p>
          <a:p>
            <a:pPr marL="0" lvl="1" indent="-182563" eaLnBrk="1" hangingPunct="1">
              <a:lnSpc>
                <a:spcPct val="90000"/>
              </a:lnSpc>
              <a:buFont typeface="Arial" pitchFamily="-101" charset="0"/>
              <a:buChar char="•"/>
            </a:pPr>
            <a:r>
              <a:rPr lang="en-US" sz="2000">
                <a:solidFill>
                  <a:srgbClr val="000000"/>
                </a:solidFill>
              </a:rPr>
              <a:t>What do you do when you have an evening at home?</a:t>
            </a:r>
          </a:p>
          <a:p>
            <a:pPr marL="0" lvl="1" indent="-182563" eaLnBrk="1" hangingPunct="1">
              <a:lnSpc>
                <a:spcPct val="90000"/>
              </a:lnSpc>
              <a:buFont typeface="Arial" pitchFamily="-101" charset="0"/>
              <a:buChar char="•"/>
            </a:pPr>
            <a:r>
              <a:rPr lang="en-US" sz="2000">
                <a:solidFill>
                  <a:srgbClr val="000000"/>
                </a:solidFill>
              </a:rPr>
              <a:t>What is your favorite way to spend a Saturday?</a:t>
            </a:r>
          </a:p>
          <a:p>
            <a:pPr marL="0" lvl="1" indent="-182563" eaLnBrk="1" hangingPunct="1">
              <a:lnSpc>
                <a:spcPct val="90000"/>
              </a:lnSpc>
              <a:buFont typeface="Arial" pitchFamily="-101" charset="0"/>
              <a:buChar char="•"/>
            </a:pPr>
            <a:r>
              <a:rPr lang="en-US" sz="2000">
                <a:solidFill>
                  <a:srgbClr val="000000"/>
                </a:solidFill>
              </a:rPr>
              <a:t>What chores do you have to do at home?</a:t>
            </a:r>
          </a:p>
          <a:p>
            <a:pPr marL="0" lvl="1" indent="-182563" eaLnBrk="1" hangingPunct="1">
              <a:lnSpc>
                <a:spcPct val="90000"/>
              </a:lnSpc>
              <a:buFont typeface="Arial" pitchFamily="-101" charset="0"/>
              <a:buChar char="•"/>
            </a:pPr>
            <a:r>
              <a:rPr lang="en-US" sz="2000">
                <a:solidFill>
                  <a:srgbClr val="000000"/>
                </a:solidFill>
              </a:rPr>
              <a:t>When do you usually study? </a:t>
            </a:r>
          </a:p>
          <a:p>
            <a:pPr marL="0" lvl="1" indent="-182563" eaLnBrk="1" hangingPunct="1">
              <a:lnSpc>
                <a:spcPct val="90000"/>
              </a:lnSpc>
              <a:buFont typeface="Arial" pitchFamily="-101" charset="0"/>
              <a:buChar char="•"/>
            </a:pPr>
            <a:r>
              <a:rPr lang="en-US" sz="2000">
                <a:solidFill>
                  <a:srgbClr val="000000"/>
                </a:solidFill>
              </a:rPr>
              <a:t>How often do you fix dinner? What do you cook? </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2</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43362" name="Picture 4" descr="Screen shot 2012-04-17 at 3.52.05 PM.png"/>
          <p:cNvPicPr>
            <a:picLocks noChangeAspect="1"/>
          </p:cNvPicPr>
          <p:nvPr/>
        </p:nvPicPr>
        <p:blipFill>
          <a:blip r:embed="rId3"/>
          <a:srcRect/>
          <a:stretch>
            <a:fillRect/>
          </a:stretch>
        </p:blipFill>
        <p:spPr bwMode="auto">
          <a:xfrm>
            <a:off x="1090613" y="1981200"/>
            <a:ext cx="6910387" cy="4095750"/>
          </a:xfrm>
          <a:prstGeom prst="rect">
            <a:avLst/>
          </a:prstGeom>
          <a:noFill/>
          <a:ln w="9525">
            <a:noFill/>
            <a:miter lim="800000"/>
            <a:headEnd/>
            <a:tailEnd/>
          </a:ln>
        </p:spPr>
      </p:pic>
      <p:pic>
        <p:nvPicPr>
          <p:cNvPr id="143363" name="Picture 9" descr="fsbdev3_042374.gif"/>
          <p:cNvPicPr>
            <a:picLocks noChangeAspect="1"/>
          </p:cNvPicPr>
          <p:nvPr/>
        </p:nvPicPr>
        <p:blipFill>
          <a:blip r:embed="rId4"/>
          <a:srcRect/>
          <a:stretch>
            <a:fillRect/>
          </a:stretch>
        </p:blipFill>
        <p:spPr bwMode="auto">
          <a:xfrm>
            <a:off x="0" y="1676400"/>
            <a:ext cx="2566988" cy="2743200"/>
          </a:xfrm>
          <a:prstGeom prst="rect">
            <a:avLst/>
          </a:prstGeom>
          <a:noFill/>
          <a:ln w="9525">
            <a:noFill/>
            <a:miter lim="800000"/>
            <a:headEnd/>
            <a:tailEnd/>
          </a:ln>
        </p:spPr>
      </p:pic>
      <p:pic>
        <p:nvPicPr>
          <p:cNvPr id="143364" name="Picture 11" descr="IMG_0424.JPG"/>
          <p:cNvPicPr>
            <a:picLocks noChangeAspect="1"/>
          </p:cNvPicPr>
          <p:nvPr/>
        </p:nvPicPr>
        <p:blipFill>
          <a:blip r:embed="rId5"/>
          <a:srcRect/>
          <a:stretch>
            <a:fillRect/>
          </a:stretch>
        </p:blipFill>
        <p:spPr bwMode="auto">
          <a:xfrm>
            <a:off x="6705600" y="1752600"/>
            <a:ext cx="2103438" cy="2103438"/>
          </a:xfrm>
          <a:prstGeom prst="rect">
            <a:avLst/>
          </a:prstGeom>
          <a:noFill/>
          <a:ln w="9525">
            <a:noFill/>
            <a:miter lim="800000"/>
            <a:headEnd/>
            <a:tailEnd/>
          </a:ln>
        </p:spPr>
      </p:pic>
      <p:pic>
        <p:nvPicPr>
          <p:cNvPr id="143368" name="Picture 17" descr="IMG_0619.JPG"/>
          <p:cNvPicPr>
            <a:picLocks noChangeAspect="1"/>
          </p:cNvPicPr>
          <p:nvPr/>
        </p:nvPicPr>
        <p:blipFill>
          <a:blip r:embed="rId6"/>
          <a:srcRect/>
          <a:stretch>
            <a:fillRect/>
          </a:stretch>
        </p:blipFill>
        <p:spPr bwMode="auto">
          <a:xfrm>
            <a:off x="3288530" y="3352800"/>
            <a:ext cx="2438400" cy="1828800"/>
          </a:xfrm>
          <a:prstGeom prst="rect">
            <a:avLst/>
          </a:prstGeom>
          <a:noFill/>
          <a:ln w="9525">
            <a:noFill/>
            <a:miter lim="800000"/>
            <a:headEnd/>
            <a:tailEnd/>
          </a:ln>
        </p:spPr>
      </p:pic>
      <p:sp>
        <p:nvSpPr>
          <p:cNvPr id="12" name="Title 11"/>
          <p:cNvSpPr>
            <a:spLocks noGrp="1"/>
          </p:cNvSpPr>
          <p:nvPr>
            <p:ph type="title"/>
          </p:nvPr>
        </p:nvSpPr>
        <p:spPr/>
        <p:txBody>
          <a:bodyPr>
            <a:normAutofit/>
          </a:bodyPr>
          <a:lstStyle/>
          <a:p>
            <a:r>
              <a:rPr lang="en-US">
                <a:solidFill>
                  <a:srgbClr val="000000"/>
                </a:solidFill>
                <a:ea typeface="ＭＳ Ｐゴシック" pitchFamily="-65" charset="-128"/>
                <a:cs typeface="ＭＳ Ｐゴシック" pitchFamily="-65" charset="-128"/>
              </a:rPr>
              <a:t>Maintain the Conversation </a:t>
            </a:r>
            <a:endParaRPr lang="en-US"/>
          </a:p>
        </p:txBody>
      </p:sp>
      <p:sp>
        <p:nvSpPr>
          <p:cNvPr id="13" name="Footer Placeholder 12"/>
          <p:cNvSpPr>
            <a:spLocks noGrp="1"/>
          </p:cNvSpPr>
          <p:nvPr>
            <p:ph type="ftr" sz="quarter" idx="11"/>
          </p:nvPr>
        </p:nvSpPr>
        <p:spPr/>
        <p:txBody>
          <a:bodyPr/>
          <a:lstStyle/>
          <a:p>
            <a:r>
              <a:rPr lang="en-US"/>
              <a:t>Laura Terrill, HEB 2014</a:t>
            </a:r>
          </a:p>
        </p:txBody>
      </p:sp>
      <p:sp>
        <p:nvSpPr>
          <p:cNvPr id="143370" name="Rectangle 3"/>
          <p:cNvSpPr>
            <a:spLocks noGrp="1" noChangeArrowheads="1"/>
          </p:cNvSpPr>
          <p:nvPr>
            <p:ph type="body" idx="4294967295"/>
          </p:nvPr>
        </p:nvSpPr>
        <p:spPr>
          <a:xfrm>
            <a:off x="0" y="1219200"/>
            <a:ext cx="8534400" cy="3962400"/>
          </a:xfrm>
        </p:spPr>
        <p:txBody>
          <a:bodyPr/>
          <a:lstStyle/>
          <a:p>
            <a:pPr marL="0" indent="0" eaLnBrk="1" hangingPunct="1">
              <a:lnSpc>
                <a:spcPct val="90000"/>
              </a:lnSpc>
              <a:buFontTx/>
              <a:buNone/>
            </a:pPr>
            <a:r>
              <a:rPr lang="en-US">
                <a:solidFill>
                  <a:srgbClr val="000000"/>
                </a:solidFill>
                <a:ea typeface="ＭＳ Ｐゴシック" pitchFamily="-101" charset="-128"/>
                <a:cs typeface="ＭＳ Ｐゴシック" pitchFamily="-101" charset="-128"/>
              </a:rPr>
              <a:t>. </a:t>
            </a:r>
          </a:p>
        </p:txBody>
      </p:sp>
      <p:sp>
        <p:nvSpPr>
          <p:cNvPr id="14" name="Slide Number Placeholder 13"/>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18467" name="Picture 10" descr="Screen shot 2011-12-02 at 11.35.43 PM.png"/>
          <p:cNvPicPr>
            <a:picLocks noChangeAspect="1"/>
          </p:cNvPicPr>
          <p:nvPr/>
        </p:nvPicPr>
        <p:blipFill>
          <a:blip r:embed="rId3"/>
          <a:srcRect/>
          <a:stretch>
            <a:fillRect/>
          </a:stretch>
        </p:blipFill>
        <p:spPr bwMode="auto">
          <a:xfrm>
            <a:off x="200025" y="1754188"/>
            <a:ext cx="2097088" cy="3667125"/>
          </a:xfrm>
          <a:prstGeom prst="rect">
            <a:avLst/>
          </a:prstGeom>
          <a:noFill/>
          <a:ln w="9525">
            <a:noFill/>
            <a:miter lim="800000"/>
            <a:headEnd/>
            <a:tailEnd/>
          </a:ln>
        </p:spPr>
      </p:pic>
      <p:sp>
        <p:nvSpPr>
          <p:cNvPr id="318468" name="TextBox 12"/>
          <p:cNvSpPr txBox="1">
            <a:spLocks noChangeArrowheads="1"/>
          </p:cNvSpPr>
          <p:nvPr/>
        </p:nvSpPr>
        <p:spPr bwMode="auto">
          <a:xfrm>
            <a:off x="228600" y="5791200"/>
            <a:ext cx="2092325" cy="276225"/>
          </a:xfrm>
          <a:prstGeom prst="rect">
            <a:avLst/>
          </a:prstGeom>
          <a:noFill/>
          <a:ln w="9525">
            <a:noFill/>
            <a:miter lim="800000"/>
            <a:headEnd/>
            <a:tailEnd/>
          </a:ln>
        </p:spPr>
        <p:txBody>
          <a:bodyPr wrap="none">
            <a:prstTxWarp prst="textNoShape">
              <a:avLst/>
            </a:prstTxWarp>
            <a:spAutoFit/>
          </a:bodyPr>
          <a:lstStyle/>
          <a:p>
            <a:pPr algn="ctr"/>
            <a:r>
              <a:rPr lang="en-US" sz="1200"/>
              <a:t>http://1jour1actu.com/debat/</a:t>
            </a:r>
          </a:p>
        </p:txBody>
      </p:sp>
      <p:sp>
        <p:nvSpPr>
          <p:cNvPr id="14" name="TextBox 13"/>
          <p:cNvSpPr txBox="1"/>
          <p:nvPr/>
        </p:nvSpPr>
        <p:spPr>
          <a:xfrm>
            <a:off x="2527300" y="1543720"/>
            <a:ext cx="6311900" cy="5754688"/>
          </a:xfrm>
          <a:prstGeom prst="rect">
            <a:avLst/>
          </a:prstGeom>
          <a:noFill/>
        </p:spPr>
        <p:txBody>
          <a:bodyPr>
            <a:spAutoFit/>
          </a:bodyPr>
          <a:lstStyle/>
          <a:p>
            <a:pPr>
              <a:defRPr/>
            </a:pPr>
            <a:r>
              <a:rPr lang="en-US" b="1">
                <a:latin typeface="Arial" charset="0"/>
                <a:ea typeface="ＭＳ Ｐゴシック" charset="-128"/>
                <a:cs typeface="ＭＳ Ｐゴシック" charset="-128"/>
              </a:rPr>
              <a:t>Should begging be banned from downtown areas?</a:t>
            </a:r>
            <a:endParaRPr lang="en-US">
              <a:latin typeface="Arial" charset="0"/>
              <a:ea typeface="ＭＳ Ｐゴシック" charset="-128"/>
              <a:cs typeface="ＭＳ Ｐゴシック" charset="-128"/>
            </a:endParaRPr>
          </a:p>
          <a:p>
            <a:pPr>
              <a:defRPr/>
            </a:pPr>
            <a:r>
              <a:rPr lang="en-US" sz="1800">
                <a:latin typeface="Arial" charset="0"/>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r>
              <a:rPr lang="en-US" sz="1800" b="1">
                <a:latin typeface="Arial" charset="0"/>
                <a:ea typeface="ＭＳ Ｐゴシック" charset="-128"/>
                <a:cs typeface="ＭＳ Ｐゴシック" charset="-128"/>
              </a:rPr>
              <a:t>Roles in the debate:</a:t>
            </a:r>
          </a:p>
          <a:p>
            <a:pPr marL="182880" indent="182880">
              <a:buFont typeface="Arial"/>
              <a:buChar char="•"/>
              <a:defRPr/>
            </a:pPr>
            <a:r>
              <a:rPr lang="en-US" sz="1800">
                <a:latin typeface="Arial" charset="0"/>
                <a:ea typeface="ＭＳ Ｐゴシック" charset="-128"/>
                <a:cs typeface="ＭＳ Ｐゴシック" charset="-128"/>
              </a:rPr>
              <a:t>the mayor of the city</a:t>
            </a:r>
          </a:p>
          <a:p>
            <a:pPr marL="182880" indent="182880">
              <a:buFont typeface="Arial"/>
              <a:buChar char="•"/>
              <a:defRPr/>
            </a:pPr>
            <a:r>
              <a:rPr lang="en-US" sz="1800">
                <a:latin typeface="Arial" charset="0"/>
                <a:ea typeface="ＭＳ Ｐゴシック" charset="-128"/>
                <a:cs typeface="ＭＳ Ｐゴシック" charset="-128"/>
              </a:rPr>
              <a:t>a beggar</a:t>
            </a:r>
          </a:p>
          <a:p>
            <a:pPr marL="182880" indent="182880">
              <a:buFont typeface="Arial"/>
              <a:buChar char="•"/>
              <a:defRPr/>
            </a:pPr>
            <a:r>
              <a:rPr lang="en-US" sz="1800">
                <a:latin typeface="Arial" charset="0"/>
                <a:ea typeface="ＭＳ Ｐゴシック" charset="-128"/>
                <a:cs typeface="ＭＳ Ｐゴシック" charset="-128"/>
              </a:rPr>
              <a:t>a resident of the city</a:t>
            </a:r>
          </a:p>
          <a:p>
            <a:pPr marL="182880" indent="182880">
              <a:buFont typeface="Arial"/>
              <a:buChar char="•"/>
              <a:defRPr/>
            </a:pPr>
            <a:r>
              <a:rPr lang="en-US" sz="1800">
                <a:latin typeface="Arial" charset="0"/>
                <a:ea typeface="ＭＳ Ｐゴシック" charset="-128"/>
                <a:cs typeface="ＭＳ Ｐゴシック" charset="-128"/>
              </a:rPr>
              <a:t>a representative of a foundation that helps the poor</a:t>
            </a:r>
          </a:p>
          <a:p>
            <a:pPr>
              <a:defRPr/>
            </a:pPr>
            <a:r>
              <a:rPr lang="en-US" sz="1800" b="1">
                <a:latin typeface="Arial" charset="0"/>
                <a:ea typeface="ＭＳ Ｐゴシック" charset="-128"/>
                <a:cs typeface="ＭＳ Ｐゴシック" charset="-128"/>
              </a:rPr>
              <a:t>Consider:</a:t>
            </a:r>
          </a:p>
          <a:p>
            <a:pPr marL="182880" indent="182880">
              <a:buFont typeface="Arial"/>
              <a:buChar char="•"/>
              <a:defRPr/>
            </a:pPr>
            <a:r>
              <a:rPr lang="en-US" sz="1800">
                <a:latin typeface="Arial" charset="0"/>
                <a:ea typeface="ＭＳ Ｐゴシック" charset="-128"/>
                <a:cs typeface="ＭＳ Ｐゴシック" charset="-128"/>
              </a:rPr>
              <a:t>the need to enact laws for public good</a:t>
            </a:r>
          </a:p>
          <a:p>
            <a:pPr marL="182880" indent="182880">
              <a:buFont typeface="Arial"/>
              <a:buChar char="•"/>
              <a:defRPr/>
            </a:pPr>
            <a:r>
              <a:rPr lang="en-US" sz="1800">
                <a:latin typeface="Arial" charset="0"/>
                <a:ea typeface="ＭＳ Ｐゴシック" charset="-128"/>
                <a:cs typeface="ＭＳ Ｐゴシック" charset="-128"/>
              </a:rPr>
              <a:t>the need for food and shelter for the homeless/unemployed</a:t>
            </a:r>
          </a:p>
          <a:p>
            <a:pPr marL="182880" indent="182880">
              <a:buFont typeface="Arial"/>
              <a:buChar char="•"/>
              <a:defRPr/>
            </a:pPr>
            <a:r>
              <a:rPr lang="en-US" sz="1800">
                <a:latin typeface="Arial" charset="0"/>
                <a:ea typeface="ＭＳ Ｐゴシック" charset="-128"/>
                <a:cs typeface="ＭＳ Ｐゴシック" charset="-128"/>
              </a:rPr>
              <a:t>the need to feel safe in the streets</a:t>
            </a:r>
          </a:p>
          <a:p>
            <a:pPr marL="182880" indent="182880">
              <a:buFont typeface="Arial"/>
              <a:buChar char="•"/>
              <a:defRPr/>
            </a:pPr>
            <a:r>
              <a:rPr lang="en-US" sz="1800">
                <a:latin typeface="Arial" charset="0"/>
                <a:ea typeface="ＭＳ Ｐゴシック" charset="-128"/>
                <a:cs typeface="ＭＳ Ｐゴシック" charset="-128"/>
              </a:rPr>
              <a:t>where the beggars go when they leave the city</a:t>
            </a:r>
          </a:p>
          <a:p>
            <a:pPr marL="182880" indent="182880">
              <a:buFont typeface="Arial"/>
              <a:buChar char="•"/>
              <a:defRPr/>
            </a:pPr>
            <a:r>
              <a:rPr lang="en-US" sz="1800">
                <a:latin typeface="Arial" charset="0"/>
                <a:ea typeface="ＭＳ Ｐゴシック" charset="-128"/>
                <a:cs typeface="ＭＳ Ｐゴシック" charset="-128"/>
              </a:rPr>
              <a:t>the impact of the current economic conditions on poverty</a:t>
            </a:r>
          </a:p>
          <a:p>
            <a:pPr marL="182880" indent="182880">
              <a:buFont typeface="Arial"/>
              <a:buChar char="•"/>
              <a:defRPr/>
            </a:pPr>
            <a:endParaRPr lang="en-US" sz="1600">
              <a:latin typeface="Arial" charset="0"/>
              <a:ea typeface="ＭＳ Ｐゴシック" charset="-128"/>
              <a:cs typeface="ＭＳ Ｐゴシック" charset="-128"/>
            </a:endParaRPr>
          </a:p>
          <a:p>
            <a:pPr>
              <a:defRPr/>
            </a:pPr>
            <a:r>
              <a:rPr lang="en-US" sz="1600" b="1">
                <a:latin typeface="Arial" charset="0"/>
                <a:ea typeface="ＭＳ Ｐゴシック" charset="-128"/>
                <a:cs typeface="ＭＳ Ｐゴシック" charset="-128"/>
              </a:rPr>
              <a:t> </a:t>
            </a:r>
            <a:endParaRPr lang="en-US" sz="1600">
              <a:latin typeface="Arial" charset="0"/>
              <a:ea typeface="ＭＳ Ｐゴシック" charset="-128"/>
              <a:cs typeface="ＭＳ Ｐゴシック" charset="-128"/>
            </a:endParaRPr>
          </a:p>
        </p:txBody>
      </p:sp>
      <p:sp>
        <p:nvSpPr>
          <p:cNvPr id="8" name="Title 7"/>
          <p:cNvSpPr>
            <a:spLocks noGrp="1"/>
          </p:cNvSpPr>
          <p:nvPr>
            <p:ph type="title"/>
          </p:nvPr>
        </p:nvSpPr>
        <p:spPr/>
        <p:txBody>
          <a:bodyPr>
            <a:normAutofit/>
          </a:bodyPr>
          <a:lstStyle/>
          <a:p>
            <a:r>
              <a:rPr lang="en-US">
                <a:solidFill>
                  <a:srgbClr val="000000"/>
                </a:solidFill>
              </a:rPr>
              <a:t>Structured Debate</a:t>
            </a:r>
            <a:endParaRPr lang="en-US"/>
          </a:p>
        </p:txBody>
      </p:sp>
      <p:sp>
        <p:nvSpPr>
          <p:cNvPr id="7" name="Footer Placeholder 6"/>
          <p:cNvSpPr>
            <a:spLocks noGrp="1"/>
          </p:cNvSpPr>
          <p:nvPr>
            <p:ph type="ftr" sz="quarter" idx="11"/>
          </p:nvPr>
        </p:nvSpPr>
        <p:spPr/>
        <p:txBody>
          <a:bodyPr/>
          <a:lstStyle/>
          <a:p>
            <a:r>
              <a:rPr lang="en-US"/>
              <a:t>Laura Terrill, HEB 2014</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a:t>
            </a:fld>
            <a:endParaRPr lang="en-US"/>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Hungry Planet</a:t>
            </a:r>
          </a:p>
        </p:txBody>
      </p:sp>
      <p:sp>
        <p:nvSpPr>
          <p:cNvPr id="4" name="Footer Placeholder 3"/>
          <p:cNvSpPr>
            <a:spLocks noGrp="1"/>
          </p:cNvSpPr>
          <p:nvPr>
            <p:ph type="ftr" sz="quarter" idx="11"/>
          </p:nvPr>
        </p:nvSpPr>
        <p:spPr/>
        <p:txBody>
          <a:bodyPr/>
          <a:lstStyle/>
          <a:p>
            <a:r>
              <a:rPr lang="en-US"/>
              <a:t>Laura Terrill, HEB 2014</a:t>
            </a:r>
          </a:p>
        </p:txBody>
      </p:sp>
      <p:sp>
        <p:nvSpPr>
          <p:cNvPr id="196610" name="Slide Number Placeholder 1"/>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C117CB52-6EF2-BC4D-BE9A-0345765E5C06}" type="slidenum">
              <a:rPr lang="en-US">
                <a:latin typeface="Arial" pitchFamily="-105" charset="0"/>
                <a:ea typeface="ＭＳ Ｐゴシック" pitchFamily="-105" charset="-128"/>
                <a:cs typeface="ＭＳ Ｐゴシック" pitchFamily="-105" charset="-128"/>
              </a:rPr>
              <a:pPr/>
              <a:t>5</a:t>
            </a:fld>
            <a:endParaRPr lang="en-US">
              <a:latin typeface="Arial" pitchFamily="-105" charset="0"/>
              <a:ea typeface="ＭＳ Ｐゴシック" pitchFamily="-105" charset="-128"/>
              <a:cs typeface="ＭＳ Ｐゴシック" pitchFamily="-105" charset="-128"/>
            </a:endParaRPr>
          </a:p>
        </p:txBody>
      </p:sp>
      <p:pic>
        <p:nvPicPr>
          <p:cNvPr id="196611" name="Picture 2" descr="italy.jpg"/>
          <p:cNvPicPr>
            <a:picLocks noChangeAspect="1"/>
          </p:cNvPicPr>
          <p:nvPr/>
        </p:nvPicPr>
        <p:blipFill>
          <a:blip r:embed="rId2"/>
          <a:srcRect/>
          <a:stretch>
            <a:fillRect/>
          </a:stretch>
        </p:blipFill>
        <p:spPr bwMode="auto">
          <a:xfrm>
            <a:off x="1633656" y="1775590"/>
            <a:ext cx="6096000" cy="40259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7634" name="Picture 2" descr="795189.jpg"/>
          <p:cNvPicPr>
            <a:picLocks noChangeAspect="1"/>
          </p:cNvPicPr>
          <p:nvPr/>
        </p:nvPicPr>
        <p:blipFill>
          <a:blip r:embed="rId2"/>
          <a:srcRect/>
          <a:stretch>
            <a:fillRect/>
          </a:stretch>
        </p:blipFill>
        <p:spPr bwMode="auto">
          <a:xfrm>
            <a:off x="195263" y="1589088"/>
            <a:ext cx="4049712" cy="3775075"/>
          </a:xfrm>
          <a:prstGeom prst="rect">
            <a:avLst/>
          </a:prstGeom>
          <a:noFill/>
          <a:ln w="9525">
            <a:noFill/>
            <a:miter lim="800000"/>
            <a:headEnd/>
            <a:tailEnd/>
          </a:ln>
        </p:spPr>
      </p:pic>
      <p:sp>
        <p:nvSpPr>
          <p:cNvPr id="197635" name="TextBox 3"/>
          <p:cNvSpPr txBox="1">
            <a:spLocks noChangeArrowheads="1"/>
          </p:cNvSpPr>
          <p:nvPr/>
        </p:nvSpPr>
        <p:spPr bwMode="auto">
          <a:xfrm>
            <a:off x="758825" y="6056313"/>
            <a:ext cx="7764463" cy="307975"/>
          </a:xfrm>
          <a:prstGeom prst="rect">
            <a:avLst/>
          </a:prstGeom>
          <a:noFill/>
          <a:ln w="9525">
            <a:noFill/>
            <a:miter lim="800000"/>
            <a:headEnd/>
            <a:tailEnd/>
          </a:ln>
        </p:spPr>
        <p:txBody>
          <a:bodyPr wrap="none">
            <a:prstTxWarp prst="textNoShape">
              <a:avLst/>
            </a:prstTxWarp>
            <a:spAutoFit/>
          </a:bodyPr>
          <a:lstStyle/>
          <a:p>
            <a:r>
              <a:rPr lang="en-US" sz="1400"/>
              <a:t>http://www.lexpress.fr/actualite/societe/les-chiffres-de-la-faim-dans-le-monde_1040867.html</a:t>
            </a:r>
          </a:p>
        </p:txBody>
      </p:sp>
      <p:sp>
        <p:nvSpPr>
          <p:cNvPr id="5" name="TextBox 4"/>
          <p:cNvSpPr txBox="1"/>
          <p:nvPr/>
        </p:nvSpPr>
        <p:spPr>
          <a:xfrm>
            <a:off x="4646613" y="1751013"/>
            <a:ext cx="3876675" cy="3416300"/>
          </a:xfrm>
          <a:prstGeom prst="rect">
            <a:avLst/>
          </a:prstGeom>
          <a:noFill/>
        </p:spPr>
        <p:txBody>
          <a:bodyPr>
            <a:spAutoFit/>
          </a:bodyPr>
          <a:lstStyle/>
          <a:p>
            <a:pPr marL="182880" indent="-182880">
              <a:buFont typeface="Arial"/>
              <a:buChar char="•"/>
              <a:defRPr/>
            </a:pPr>
            <a:r>
              <a:rPr lang="en-US" sz="2400">
                <a:latin typeface="Cambria"/>
                <a:ea typeface="ＭＳ Ｐゴシック" pitchFamily="-1" charset="-128"/>
                <a:cs typeface="Cambria"/>
              </a:rPr>
              <a:t>Where do you live? </a:t>
            </a:r>
          </a:p>
          <a:p>
            <a:pPr marL="182880" indent="-182880">
              <a:buFont typeface="Arial"/>
              <a:buChar char="•"/>
              <a:defRPr/>
            </a:pPr>
            <a:r>
              <a:rPr lang="en-US" sz="2400">
                <a:latin typeface="Cambria"/>
                <a:ea typeface="ＭＳ Ｐゴシック" pitchFamily="-1" charset="-128"/>
                <a:cs typeface="Cambria"/>
              </a:rPr>
              <a:t>What do you eat? like to eat?</a:t>
            </a:r>
          </a:p>
          <a:p>
            <a:pPr marL="182880" indent="-182880">
              <a:buFont typeface="Arial"/>
              <a:buChar char="•"/>
              <a:defRPr/>
            </a:pPr>
            <a:r>
              <a:rPr lang="en-US" sz="2400">
                <a:latin typeface="Cambria"/>
                <a:ea typeface="ＭＳ Ｐゴシック" pitchFamily="-1" charset="-128"/>
                <a:cs typeface="Cambria"/>
              </a:rPr>
              <a:t>Is hunger a problem? Why or why not?</a:t>
            </a:r>
          </a:p>
          <a:p>
            <a:pPr marL="182880" indent="-182880">
              <a:buFont typeface="Arial"/>
              <a:buChar char="•"/>
              <a:defRPr/>
            </a:pPr>
            <a:r>
              <a:rPr lang="en-US" sz="2400">
                <a:latin typeface="Cambria"/>
                <a:ea typeface="ＭＳ Ｐゴシック" pitchFamily="-1" charset="-128"/>
                <a:cs typeface="Cambria"/>
              </a:rPr>
              <a:t>How many people are severely hungry?  </a:t>
            </a:r>
          </a:p>
          <a:p>
            <a:pPr marL="182880" indent="-182880">
              <a:buFont typeface="Arial"/>
              <a:buChar char="•"/>
              <a:defRPr/>
            </a:pPr>
            <a:r>
              <a:rPr lang="en-US" sz="2400">
                <a:latin typeface="Cambria"/>
                <a:ea typeface="ＭＳ Ｐゴシック" pitchFamily="-1" charset="-128"/>
                <a:cs typeface="Cambria"/>
              </a:rPr>
              <a:t>What is the solution?</a:t>
            </a:r>
          </a:p>
          <a:p>
            <a:pPr marL="182880">
              <a:defRPr/>
            </a:pPr>
            <a:endParaRPr lang="en-US" sz="2400">
              <a:latin typeface="Cambria"/>
              <a:ea typeface="ＭＳ Ｐゴシック" pitchFamily="-1" charset="-128"/>
              <a:cs typeface="Cambria"/>
            </a:endParaRPr>
          </a:p>
        </p:txBody>
      </p:sp>
      <p:sp>
        <p:nvSpPr>
          <p:cNvPr id="7" name="Footer Placeholder 6"/>
          <p:cNvSpPr>
            <a:spLocks noGrp="1"/>
          </p:cNvSpPr>
          <p:nvPr>
            <p:ph type="ftr" sz="quarter" idx="11"/>
          </p:nvPr>
        </p:nvSpPr>
        <p:spPr/>
        <p:txBody>
          <a:bodyPr/>
          <a:lstStyle/>
          <a:p>
            <a:r>
              <a:rPr lang="en-US"/>
              <a:t>Laura Terrill, HEB 2014</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8658" name="Title 2"/>
          <p:cNvSpPr>
            <a:spLocks noGrp="1"/>
          </p:cNvSpPr>
          <p:nvPr>
            <p:ph type="title"/>
          </p:nvPr>
        </p:nvSpPr>
        <p:spPr>
          <a:xfrm>
            <a:off x="457200" y="93663"/>
            <a:ext cx="8229600" cy="1143000"/>
          </a:xfrm>
        </p:spPr>
        <p:txBody>
          <a:bodyPr/>
          <a:lstStyle/>
          <a:p>
            <a:pPr eaLnBrk="1" hangingPunct="1"/>
            <a:r>
              <a:rPr lang="en-US" sz="3600">
                <a:solidFill>
                  <a:srgbClr val="000000"/>
                </a:solidFill>
                <a:latin typeface="Cambria" pitchFamily="-105" charset="0"/>
                <a:ea typeface="Cambria" pitchFamily="-105" charset="0"/>
                <a:cs typeface="Cambria" pitchFamily="-105" charset="0"/>
              </a:rPr>
              <a:t>Summative Interpersonal Assessment</a:t>
            </a:r>
          </a:p>
        </p:txBody>
      </p:sp>
      <p:sp>
        <p:nvSpPr>
          <p:cNvPr id="198659" name="TextBox 3"/>
          <p:cNvSpPr txBox="1">
            <a:spLocks noChangeArrowheads="1"/>
          </p:cNvSpPr>
          <p:nvPr/>
        </p:nvSpPr>
        <p:spPr bwMode="auto">
          <a:xfrm>
            <a:off x="457200" y="1501770"/>
            <a:ext cx="8229600" cy="2862322"/>
          </a:xfrm>
          <a:prstGeom prst="rect">
            <a:avLst/>
          </a:prstGeom>
          <a:noFill/>
          <a:ln w="9525">
            <a:noFill/>
            <a:miter lim="800000"/>
            <a:headEnd/>
            <a:tailEnd/>
          </a:ln>
        </p:spPr>
        <p:txBody>
          <a:bodyPr>
            <a:prstTxWarp prst="textNoShape">
              <a:avLst/>
            </a:prstTxWarp>
            <a:spAutoFit/>
          </a:bodyPr>
          <a:lstStyle/>
          <a:p>
            <a:r>
              <a:rPr lang="en-US" sz="2000">
                <a:latin typeface="Cambria" pitchFamily="-105" charset="0"/>
                <a:ea typeface="Cambria" pitchFamily="-105" charset="0"/>
                <a:cs typeface="Cambria" pitchFamily="-105" charset="0"/>
              </a:rPr>
              <a:t>You are attending a student United Nations event. The topic is food and hunger. You will represent one country and interact with others from other countries. Have a conversation where you ask and answer questions to discuss:</a:t>
            </a:r>
          </a:p>
          <a:p>
            <a:pPr lvl="2" indent="-182563">
              <a:buFont typeface="Arial" pitchFamily="-105" charset="0"/>
              <a:buChar char="•"/>
            </a:pPr>
            <a:r>
              <a:rPr lang="en-US" sz="2000">
                <a:latin typeface="Cambria" pitchFamily="-105" charset="0"/>
                <a:ea typeface="Cambria" pitchFamily="-105" charset="0"/>
                <a:cs typeface="Cambria" pitchFamily="-105" charset="0"/>
              </a:rPr>
              <a:t>Where you live</a:t>
            </a:r>
          </a:p>
          <a:p>
            <a:pPr lvl="2" indent="-182563">
              <a:buFont typeface="Arial" pitchFamily="-105" charset="0"/>
              <a:buChar char="•"/>
            </a:pPr>
            <a:r>
              <a:rPr lang="en-US" sz="2000">
                <a:latin typeface="Cambria" pitchFamily="-105" charset="0"/>
                <a:ea typeface="Cambria" pitchFamily="-105" charset="0"/>
                <a:cs typeface="Cambria" pitchFamily="-105" charset="0"/>
              </a:rPr>
              <a:t>Food likes and dislikes</a:t>
            </a:r>
          </a:p>
          <a:p>
            <a:pPr lvl="2" indent="-182563">
              <a:buFont typeface="Arial" pitchFamily="-105" charset="0"/>
              <a:buChar char="•"/>
            </a:pPr>
            <a:r>
              <a:rPr lang="en-US" sz="2000">
                <a:latin typeface="Cambria" pitchFamily="-105" charset="0"/>
                <a:ea typeface="Cambria" pitchFamily="-105" charset="0"/>
                <a:cs typeface="Cambria" pitchFamily="-105" charset="0"/>
              </a:rPr>
              <a:t>Foods that you eat in your country</a:t>
            </a:r>
          </a:p>
          <a:p>
            <a:pPr lvl="2" indent="-182563">
              <a:buFont typeface="Arial" pitchFamily="-105" charset="0"/>
              <a:buChar char="•"/>
            </a:pPr>
            <a:r>
              <a:rPr lang="en-US" sz="2000">
                <a:latin typeface="Cambria" pitchFamily="-105" charset="0"/>
                <a:ea typeface="Cambria" pitchFamily="-105" charset="0"/>
                <a:cs typeface="Cambria" pitchFamily="-105" charset="0"/>
              </a:rPr>
              <a:t>Healthy and unhealthy behaviors</a:t>
            </a:r>
          </a:p>
          <a:p>
            <a:pPr lvl="2" indent="-182563">
              <a:buFont typeface="Arial" pitchFamily="-105" charset="0"/>
              <a:buChar char="•"/>
            </a:pPr>
            <a:r>
              <a:rPr lang="en-US" sz="2000">
                <a:latin typeface="Cambria" pitchFamily="-105" charset="0"/>
                <a:ea typeface="Cambria" pitchFamily="-105" charset="0"/>
                <a:cs typeface="Cambria" pitchFamily="-105" charset="0"/>
              </a:rPr>
              <a:t>Hunger issues where you live </a:t>
            </a:r>
          </a:p>
        </p:txBody>
      </p:sp>
      <p:pic>
        <p:nvPicPr>
          <p:cNvPr id="198661" name="Picture 7" descr="17-Luxembourg-347.64-Euros-or-465.84.jpg"/>
          <p:cNvPicPr>
            <a:picLocks noChangeAspect="1"/>
          </p:cNvPicPr>
          <p:nvPr/>
        </p:nvPicPr>
        <p:blipFill>
          <a:blip r:embed="rId2"/>
          <a:srcRect/>
          <a:stretch>
            <a:fillRect/>
          </a:stretch>
        </p:blipFill>
        <p:spPr bwMode="auto">
          <a:xfrm>
            <a:off x="5907087" y="3357562"/>
            <a:ext cx="2779713" cy="18383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sp>
        <p:nvSpPr>
          <p:cNvPr id="9" name="Footer Placeholder 8"/>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2514" name="Title 1"/>
          <p:cNvSpPr>
            <a:spLocks noGrp="1"/>
          </p:cNvSpPr>
          <p:nvPr>
            <p:ph type="title"/>
          </p:nvPr>
        </p:nvSpPr>
        <p:spPr/>
        <p:txBody>
          <a:bodyPr/>
          <a:lstStyle/>
          <a:p>
            <a:pPr eaLnBrk="1" hangingPunct="1"/>
            <a:r>
              <a:rPr lang="en-US">
                <a:ea typeface="ＭＳ Ｐゴシック" pitchFamily="-112" charset="-128"/>
                <a:cs typeface="ＭＳ Ｐゴシック" pitchFamily="-112" charset="-128"/>
              </a:rPr>
              <a:t>Testing Day</a:t>
            </a:r>
          </a:p>
        </p:txBody>
      </p:sp>
      <p:sp>
        <p:nvSpPr>
          <p:cNvPr id="192520" name="Footer Placeholder 2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192515" name="Content Placeholder 7"/>
          <p:cNvSpPr>
            <a:spLocks noGrp="1"/>
          </p:cNvSpPr>
          <p:nvPr>
            <p:ph idx="4294967295"/>
          </p:nvPr>
        </p:nvSpPr>
        <p:spPr>
          <a:xfrm>
            <a:off x="3657600" y="1607700"/>
            <a:ext cx="5486400" cy="3505200"/>
          </a:xfrm>
        </p:spPr>
        <p:txBody>
          <a:bodyPr>
            <a:normAutofit fontScale="92500" lnSpcReduction="10000"/>
          </a:bodyPr>
          <a:lstStyle/>
          <a:p>
            <a:pPr eaLnBrk="1" hangingPunct="1"/>
            <a:r>
              <a:rPr lang="en-US" sz="1600">
                <a:latin typeface="Cambria" pitchFamily="-112" charset="0"/>
                <a:ea typeface="Cambria" pitchFamily="-112" charset="0"/>
                <a:cs typeface="Cambria" pitchFamily="-112" charset="0"/>
              </a:rPr>
              <a:t>Use the technology that is available to you, low-tech options will work</a:t>
            </a:r>
          </a:p>
          <a:p>
            <a:pPr eaLnBrk="1" hangingPunct="1"/>
            <a:r>
              <a:rPr lang="en-US" sz="1600">
                <a:latin typeface="Cambria" pitchFamily="-112" charset="0"/>
                <a:ea typeface="Cambria" pitchFamily="-112" charset="0"/>
                <a:cs typeface="Cambria" pitchFamily="-112" charset="0"/>
              </a:rPr>
              <a:t>Select random partners on the day of the test, determine and post the order</a:t>
            </a:r>
          </a:p>
          <a:p>
            <a:pPr eaLnBrk="1" hangingPunct="1"/>
            <a:r>
              <a:rPr lang="en-US" sz="1600">
                <a:latin typeface="Cambria" pitchFamily="-112" charset="0"/>
                <a:ea typeface="Cambria" pitchFamily="-112" charset="0"/>
                <a:cs typeface="Cambria" pitchFamily="-112" charset="0"/>
              </a:rPr>
              <a:t>Assign work to students, often a presentational assessment will work well</a:t>
            </a:r>
          </a:p>
          <a:p>
            <a:pPr eaLnBrk="1" hangingPunct="1"/>
            <a:r>
              <a:rPr lang="en-US" sz="1600">
                <a:latin typeface="Cambria" pitchFamily="-112" charset="0"/>
                <a:ea typeface="Cambria" pitchFamily="-112" charset="0"/>
                <a:cs typeface="Cambria" pitchFamily="-112" charset="0"/>
              </a:rPr>
              <a:t>Create an ondeck area where each pair draws a situation at random, practices for 2 minutes and prepares to take either part</a:t>
            </a:r>
          </a:p>
          <a:p>
            <a:pPr eaLnBrk="1" hangingPunct="1"/>
            <a:r>
              <a:rPr lang="en-US" sz="1600">
                <a:latin typeface="Cambria" pitchFamily="-112" charset="0"/>
                <a:ea typeface="Cambria" pitchFamily="-112" charset="0"/>
                <a:cs typeface="Cambria" pitchFamily="-112" charset="0"/>
              </a:rPr>
              <a:t>Move the ondeck students to a station in front of you. Set a timer for a set amount of time and indicate which partner should start the conversation. </a:t>
            </a:r>
          </a:p>
          <a:p>
            <a:pPr eaLnBrk="1" hangingPunct="1"/>
            <a:r>
              <a:rPr lang="en-US" sz="1600">
                <a:latin typeface="Cambria" pitchFamily="-112" charset="0"/>
                <a:ea typeface="Cambria" pitchFamily="-112" charset="0"/>
                <a:cs typeface="Cambria" pitchFamily="-112" charset="0"/>
              </a:rPr>
              <a:t>Call time if necessary. Mark the rubric before asking the next pair to move to the station in front of you. </a:t>
            </a:r>
          </a:p>
          <a:p>
            <a:pPr eaLnBrk="1" hangingPunct="1"/>
            <a:endParaRPr lang="en-US" sz="1600">
              <a:latin typeface="Cambria" pitchFamily="-112" charset="0"/>
              <a:ea typeface="Cambria" pitchFamily="-112" charset="0"/>
              <a:cs typeface="Cambria" pitchFamily="-112" charset="0"/>
            </a:endParaRPr>
          </a:p>
        </p:txBody>
      </p:sp>
      <p:grpSp>
        <p:nvGrpSpPr>
          <p:cNvPr id="2" name="Group 34"/>
          <p:cNvGrpSpPr>
            <a:grpSpLocks/>
          </p:cNvGrpSpPr>
          <p:nvPr/>
        </p:nvGrpSpPr>
        <p:grpSpPr bwMode="auto">
          <a:xfrm>
            <a:off x="228600" y="1395413"/>
            <a:ext cx="2738438" cy="1905000"/>
            <a:chOff x="228600" y="1394936"/>
            <a:chExt cx="2738310" cy="1905000"/>
          </a:xfrm>
        </p:grpSpPr>
        <p:pic>
          <p:nvPicPr>
            <p:cNvPr id="192532"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2533" name="TextBox 20"/>
            <p:cNvSpPr txBox="1">
              <a:spLocks noChangeArrowheads="1"/>
            </p:cNvSpPr>
            <p:nvPr/>
          </p:nvSpPr>
          <p:spPr bwMode="auto">
            <a:xfrm>
              <a:off x="533400"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2534" name="TextBox 21"/>
            <p:cNvSpPr txBox="1">
              <a:spLocks noChangeArrowheads="1"/>
            </p:cNvSpPr>
            <p:nvPr/>
          </p:nvSpPr>
          <p:spPr bwMode="auto">
            <a:xfrm>
              <a:off x="1219200" y="2004536"/>
              <a:ext cx="1747710" cy="738664"/>
            </a:xfrm>
            <a:prstGeom prst="rect">
              <a:avLst/>
            </a:prstGeom>
            <a:noFill/>
            <a:ln w="9525">
              <a:noFill/>
              <a:miter lim="800000"/>
              <a:headEnd/>
              <a:tailEnd/>
            </a:ln>
          </p:spPr>
          <p:txBody>
            <a:bodyPr>
              <a:prstTxWarp prst="textNoShape">
                <a:avLst/>
              </a:prstTxWarp>
              <a:spAutoFit/>
            </a:bodyPr>
            <a:lstStyle/>
            <a:p>
              <a:r>
                <a:rPr lang="en-US" sz="1400"/>
                <a:t>Students:</a:t>
              </a:r>
            </a:p>
            <a:p>
              <a:pPr>
                <a:buFont typeface="Arial" pitchFamily="-112" charset="0"/>
                <a:buChar char="•"/>
              </a:pPr>
              <a:r>
                <a:rPr lang="en-US" sz="1400"/>
                <a:t>Select images</a:t>
              </a:r>
            </a:p>
            <a:p>
              <a:pPr>
                <a:buFont typeface="Arial" pitchFamily="-112" charset="0"/>
                <a:buChar char="•"/>
              </a:pPr>
              <a:r>
                <a:rPr lang="en-US" sz="14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36"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2525" name="Picture 18" descr="teachhead10-4c.gif"/>
            <p:cNvPicPr>
              <a:picLocks noChangeAspect="1"/>
            </p:cNvPicPr>
            <p:nvPr/>
          </p:nvPicPr>
          <p:blipFill>
            <a:blip r:embed="rId4"/>
            <a:srcRect/>
            <a:stretch>
              <a:fillRect/>
            </a:stretch>
          </p:blipFill>
          <p:spPr bwMode="auto">
            <a:xfrm>
              <a:off x="573787" y="5550932"/>
              <a:ext cx="889000" cy="705866"/>
            </a:xfrm>
            <a:prstGeom prst="rect">
              <a:avLst/>
            </a:prstGeom>
            <a:noFill/>
            <a:ln w="9525">
              <a:noFill/>
              <a:miter lim="800000"/>
              <a:headEnd/>
              <a:tailEnd/>
            </a:ln>
          </p:spPr>
        </p:pic>
        <p:pic>
          <p:nvPicPr>
            <p:cNvPr id="192526" name="Picture 14" descr="answer-girl2-color.gif"/>
            <p:cNvPicPr>
              <a:picLocks noChangeAspect="1"/>
            </p:cNvPicPr>
            <p:nvPr/>
          </p:nvPicPr>
          <p:blipFill>
            <a:blip r:embed="rId5"/>
            <a:srcRect/>
            <a:stretch>
              <a:fillRect/>
            </a:stretch>
          </p:blipFill>
          <p:spPr bwMode="auto">
            <a:xfrm>
              <a:off x="1411987" y="5398532"/>
              <a:ext cx="514350" cy="617220"/>
            </a:xfrm>
            <a:prstGeom prst="rect">
              <a:avLst/>
            </a:prstGeom>
            <a:noFill/>
            <a:ln w="9525">
              <a:noFill/>
              <a:miter lim="800000"/>
              <a:headEnd/>
              <a:tailEnd/>
            </a:ln>
          </p:spPr>
        </p:pic>
        <p:pic>
          <p:nvPicPr>
            <p:cNvPr id="192527" name="Picture 13" descr="answer-boy-color.gif"/>
            <p:cNvPicPr>
              <a:picLocks noChangeAspect="1"/>
            </p:cNvPicPr>
            <p:nvPr/>
          </p:nvPicPr>
          <p:blipFill>
            <a:blip r:embed="rId6"/>
            <a:srcRect/>
            <a:stretch>
              <a:fillRect/>
            </a:stretch>
          </p:blipFill>
          <p:spPr bwMode="auto">
            <a:xfrm>
              <a:off x="1107187" y="4933712"/>
              <a:ext cx="514350" cy="617220"/>
            </a:xfrm>
            <a:prstGeom prst="rect">
              <a:avLst/>
            </a:prstGeom>
            <a:noFill/>
            <a:ln w="9525">
              <a:noFill/>
              <a:miter lim="800000"/>
              <a:headEnd/>
              <a:tailEnd/>
            </a:ln>
          </p:spPr>
        </p:pic>
        <p:sp>
          <p:nvSpPr>
            <p:cNvPr id="192528" name="TextBox 22"/>
            <p:cNvSpPr txBox="1">
              <a:spLocks noChangeArrowheads="1"/>
            </p:cNvSpPr>
            <p:nvPr/>
          </p:nvSpPr>
          <p:spPr bwMode="auto">
            <a:xfrm>
              <a:off x="649987"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2529" name="TextBox 23"/>
            <p:cNvSpPr txBox="1">
              <a:spLocks noChangeArrowheads="1"/>
            </p:cNvSpPr>
            <p:nvPr/>
          </p:nvSpPr>
          <p:spPr bwMode="auto">
            <a:xfrm>
              <a:off x="1869187" y="5093732"/>
              <a:ext cx="1864613" cy="954107"/>
            </a:xfrm>
            <a:prstGeom prst="rect">
              <a:avLst/>
            </a:prstGeom>
            <a:noFill/>
            <a:ln w="9525">
              <a:noFill/>
              <a:miter lim="800000"/>
              <a:headEnd/>
              <a:tailEnd/>
            </a:ln>
          </p:spPr>
          <p:txBody>
            <a:bodyPr wrap="none">
              <a:prstTxWarp prst="textNoShape">
                <a:avLst/>
              </a:prstTxWarp>
              <a:spAutoFit/>
            </a:bodyPr>
            <a:lstStyle/>
            <a:p>
              <a:r>
                <a:rPr lang="en-US" sz="1400"/>
                <a:t>Teacher:</a:t>
              </a:r>
            </a:p>
            <a:p>
              <a:pPr>
                <a:buFont typeface="Arial" pitchFamily="-112" charset="0"/>
                <a:buChar char="•"/>
              </a:pPr>
              <a:r>
                <a:rPr lang="en-US" sz="1400"/>
                <a:t>Indicates who starts</a:t>
              </a:r>
            </a:p>
            <a:p>
              <a:pPr>
                <a:buFont typeface="Arial" pitchFamily="-112" charset="0"/>
                <a:buChar char="•"/>
              </a:pPr>
              <a:r>
                <a:rPr lang="en-US" sz="1400"/>
                <a:t>Sets timer</a:t>
              </a:r>
            </a:p>
            <a:p>
              <a:pPr>
                <a:buFont typeface="Arial" pitchFamily="-112" charset="0"/>
                <a:buChar char="•"/>
              </a:pPr>
              <a:r>
                <a:rPr lang="en-US" sz="14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31" name="TextBox 31"/>
            <p:cNvSpPr txBox="1">
              <a:spLocks noChangeArrowheads="1"/>
            </p:cNvSpPr>
            <p:nvPr/>
          </p:nvSpPr>
          <p:spPr bwMode="auto">
            <a:xfrm>
              <a:off x="152400" y="526946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13" y="5257800"/>
            <a:ext cx="3594100" cy="1295400"/>
            <a:chOff x="5396493" y="5257800"/>
            <a:chExt cx="3593936" cy="1295400"/>
          </a:xfrm>
        </p:grpSpPr>
        <p:sp>
          <p:nvSpPr>
            <p:cNvPr id="192521" name="TextBox 24"/>
            <p:cNvSpPr txBox="1">
              <a:spLocks noChangeArrowheads="1"/>
            </p:cNvSpPr>
            <p:nvPr/>
          </p:nvSpPr>
          <p:spPr bwMode="auto">
            <a:xfrm>
              <a:off x="7010400" y="5509736"/>
              <a:ext cx="1980029" cy="738664"/>
            </a:xfrm>
            <a:prstGeom prst="rect">
              <a:avLst/>
            </a:prstGeom>
            <a:noFill/>
            <a:ln w="9525">
              <a:noFill/>
              <a:miter lim="800000"/>
              <a:headEnd/>
              <a:tailEnd/>
            </a:ln>
          </p:spPr>
          <p:txBody>
            <a:bodyPr wrap="none">
              <a:prstTxWarp prst="textNoShape">
                <a:avLst/>
              </a:prstTxWarp>
              <a:spAutoFit/>
            </a:bodyPr>
            <a:lstStyle/>
            <a:p>
              <a:r>
                <a:rPr lang="en-US" sz="1400"/>
                <a:t>Students in class work</a:t>
              </a:r>
            </a:p>
            <a:p>
              <a:r>
                <a:rPr lang="en-US" sz="1400"/>
                <a:t>quietly on assigned </a:t>
              </a:r>
            </a:p>
            <a:p>
              <a:r>
                <a:rPr lang="en-US" sz="1400"/>
                <a:t>task.</a:t>
              </a:r>
            </a:p>
          </p:txBody>
        </p:sp>
        <p:pic>
          <p:nvPicPr>
            <p:cNvPr id="192522" name="Picture 26" descr="4802940765_95db7428d2.jpg"/>
            <p:cNvPicPr>
              <a:picLocks noChangeAspect="1"/>
            </p:cNvPicPr>
            <p:nvPr/>
          </p:nvPicPr>
          <p:blipFill>
            <a:blip r:embed="rId7"/>
            <a:srcRect/>
            <a:stretch>
              <a:fillRect/>
            </a:stretch>
          </p:blipFill>
          <p:spPr bwMode="auto">
            <a:xfrm>
              <a:off x="5791200"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524"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4" name="Slide Number Placeholder 23"/>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39508"/>
            <a:ext cx="7928999" cy="970450"/>
          </a:xfrm>
        </p:spPr>
        <p:txBody>
          <a:bodyPr/>
          <a:lstStyle/>
          <a:p>
            <a:r>
              <a:rPr lang="en-US"/>
              <a:t>Interpersonal Performance Rubric</a:t>
            </a:r>
          </a:p>
        </p:txBody>
      </p:sp>
      <p:sp>
        <p:nvSpPr>
          <p:cNvPr id="4" name="Footer Placeholder 3"/>
          <p:cNvSpPr>
            <a:spLocks noGrp="1"/>
          </p:cNvSpPr>
          <p:nvPr>
            <p:ph type="ftr" sz="quarter" idx="11"/>
          </p:nvPr>
        </p:nvSpPr>
        <p:spPr/>
        <p:txBody>
          <a:bodyPr/>
          <a:lstStyle/>
          <a:p>
            <a:r>
              <a:rPr lang="en-US" smtClean="0"/>
              <a:t>Laura Terrill, HEB 2014</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9</a:t>
            </a:fld>
            <a:endParaRPr lang="en-US"/>
          </a:p>
        </p:txBody>
      </p:sp>
      <p:sp>
        <p:nvSpPr>
          <p:cNvPr id="3" name="Content Placeholder 2"/>
          <p:cNvSpPr>
            <a:spLocks noGrp="1"/>
          </p:cNvSpPr>
          <p:nvPr>
            <p:ph sz="quarter" idx="1"/>
          </p:nvPr>
        </p:nvSpPr>
        <p:spPr>
          <a:xfrm>
            <a:off x="371865" y="3958181"/>
            <a:ext cx="8635446" cy="3449580"/>
          </a:xfrm>
        </p:spPr>
        <p:txBody>
          <a:bodyPr>
            <a:normAutofit/>
          </a:bodyPr>
          <a:lstStyle/>
          <a:p>
            <a:r>
              <a:rPr lang="en-US" sz="2000"/>
              <a:t>How well am I understood? (Language Control)</a:t>
            </a:r>
          </a:p>
          <a:p>
            <a:r>
              <a:rPr lang="en-US" sz="2000"/>
              <a:t>How involved am I in the conversation? (Functions, Text type)</a:t>
            </a:r>
          </a:p>
          <a:p>
            <a:r>
              <a:rPr lang="en-US" sz="2000"/>
              <a:t>What communication strategies do I use? (Communication strategies)</a:t>
            </a:r>
          </a:p>
          <a:p>
            <a:r>
              <a:rPr lang="en-US" sz="2000"/>
              <a:t>How do I demonstrate that I can correctly use the new vocabulary from the unit? (Vocabulary, Contexts/Content)</a:t>
            </a:r>
          </a:p>
          <a:p>
            <a:r>
              <a:rPr lang="en-US" sz="2000"/>
              <a:t>What cultural knowledge and understandings do I share?  (Cultural Awareness) </a:t>
            </a:r>
          </a:p>
        </p:txBody>
      </p:sp>
      <p:graphicFrame>
        <p:nvGraphicFramePr>
          <p:cNvPr id="6" name="Table 5"/>
          <p:cNvGraphicFramePr>
            <a:graphicFrameLocks noGrp="1"/>
          </p:cNvGraphicFramePr>
          <p:nvPr/>
        </p:nvGraphicFramePr>
        <p:xfrm>
          <a:off x="371864" y="923499"/>
          <a:ext cx="8454637" cy="3084575"/>
        </p:xfrm>
        <a:graphic>
          <a:graphicData uri="http://schemas.openxmlformats.org/drawingml/2006/table">
            <a:tbl>
              <a:tblPr firstRow="1" bandRow="1">
                <a:tableStyleId>{5C22544A-7EE6-4342-B048-85BDC9FD1C3A}</a:tableStyleId>
              </a:tblPr>
              <a:tblGrid>
                <a:gridCol w="1505138"/>
                <a:gridCol w="2316500"/>
                <a:gridCol w="2245946"/>
                <a:gridCol w="2387053"/>
              </a:tblGrid>
              <a:tr h="644488">
                <a:tc>
                  <a:txBody>
                    <a:bodyPr/>
                    <a:lstStyle/>
                    <a:p>
                      <a:endParaRPr lang="en-US" sz="1600">
                        <a:latin typeface="+mn-lt"/>
                      </a:endParaRPr>
                    </a:p>
                  </a:txBody>
                  <a:tcPr marL="68580" marR="68580"/>
                </a:tc>
                <a:tc>
                  <a:txBody>
                    <a:bodyPr/>
                    <a:lstStyle/>
                    <a:p>
                      <a:pPr marL="0" marR="0" algn="ctr">
                        <a:lnSpc>
                          <a:spcPct val="115000"/>
                        </a:lnSpc>
                        <a:spcBef>
                          <a:spcPts val="0"/>
                        </a:spcBef>
                        <a:spcAft>
                          <a:spcPts val="0"/>
                        </a:spcAft>
                      </a:pPr>
                      <a:r>
                        <a:rPr lang="en-US" sz="1600"/>
                        <a:t>Strong Performance</a:t>
                      </a:r>
                    </a:p>
                    <a:p>
                      <a:pPr marL="0" marR="0">
                        <a:lnSpc>
                          <a:spcPct val="115000"/>
                        </a:lnSpc>
                        <a:spcBef>
                          <a:spcPts val="0"/>
                        </a:spcBef>
                        <a:spcAft>
                          <a:spcPts val="0"/>
                        </a:spcAft>
                      </a:pPr>
                      <a:r>
                        <a:rPr lang="en-US" sz="1600"/>
                        <a:t>    10                                   9</a:t>
                      </a:r>
                      <a:endParaRPr lang="en-US" sz="1600">
                        <a:solidFill>
                          <a:srgbClr val="000000"/>
                        </a:solidFill>
                        <a:latin typeface="+mn-lt"/>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600"/>
                        <a:t>Meets Expectations</a:t>
                      </a:r>
                    </a:p>
                    <a:p>
                      <a:pPr marL="0" marR="0" algn="ctr">
                        <a:lnSpc>
                          <a:spcPct val="115000"/>
                        </a:lnSpc>
                        <a:spcBef>
                          <a:spcPts val="0"/>
                        </a:spcBef>
                        <a:spcAft>
                          <a:spcPts val="0"/>
                        </a:spcAft>
                      </a:pPr>
                      <a:r>
                        <a:rPr lang="en-US" sz="1600"/>
                        <a:t>8</a:t>
                      </a:r>
                      <a:endParaRPr lang="en-US" sz="1600">
                        <a:solidFill>
                          <a:srgbClr val="000000"/>
                        </a:solidFill>
                        <a:latin typeface="+mn-lt"/>
                        <a:ea typeface="Calibri"/>
                        <a:cs typeface="Times New Roman"/>
                      </a:endParaRPr>
                    </a:p>
                  </a:txBody>
                  <a:tcPr marL="51435" marR="51435" marT="0" marB="0" anchor="ctr"/>
                </a:tc>
                <a:tc>
                  <a:txBody>
                    <a:bodyPr/>
                    <a:lstStyle/>
                    <a:p>
                      <a:pPr marL="0" marR="0" algn="ctr">
                        <a:lnSpc>
                          <a:spcPct val="115000"/>
                        </a:lnSpc>
                        <a:spcBef>
                          <a:spcPts val="0"/>
                        </a:spcBef>
                        <a:spcAft>
                          <a:spcPts val="0"/>
                        </a:spcAft>
                      </a:pPr>
                      <a:r>
                        <a:rPr lang="en-US" sz="1600"/>
                        <a:t>Approaching Expectations</a:t>
                      </a:r>
                    </a:p>
                    <a:p>
                      <a:pPr marL="0" marR="0" algn="ctr">
                        <a:lnSpc>
                          <a:spcPct val="115000"/>
                        </a:lnSpc>
                        <a:spcBef>
                          <a:spcPts val="0"/>
                        </a:spcBef>
                        <a:spcAft>
                          <a:spcPts val="0"/>
                        </a:spcAft>
                      </a:pPr>
                      <a:r>
                        <a:rPr lang="en-US" sz="1600"/>
                        <a:t>7</a:t>
                      </a:r>
                      <a:endParaRPr lang="en-US" sz="1600">
                        <a:solidFill>
                          <a:srgbClr val="000000"/>
                        </a:solidFill>
                        <a:latin typeface="+mn-lt"/>
                        <a:ea typeface="Calibri"/>
                        <a:cs typeface="Times New Roman"/>
                      </a:endParaRPr>
                    </a:p>
                  </a:txBody>
                  <a:tcPr marL="51435" marR="51435" marT="0" marB="0" anchor="ctr"/>
                </a:tc>
              </a:tr>
              <a:tr h="392804">
                <a:tc>
                  <a:txBody>
                    <a:bodyPr/>
                    <a:lstStyle/>
                    <a:p>
                      <a:pPr marL="0" marR="0">
                        <a:lnSpc>
                          <a:spcPct val="115000"/>
                        </a:lnSpc>
                        <a:spcBef>
                          <a:spcPts val="0"/>
                        </a:spcBef>
                        <a:spcAft>
                          <a:spcPts val="0"/>
                        </a:spcAft>
                      </a:pPr>
                      <a:r>
                        <a:rPr lang="en-US" sz="1600"/>
                        <a:t>How involved am I in the conversation?</a:t>
                      </a:r>
                    </a:p>
                    <a:p>
                      <a:pPr marL="0" marR="0">
                        <a:lnSpc>
                          <a:spcPct val="115000"/>
                        </a:lnSpc>
                        <a:spcBef>
                          <a:spcPts val="0"/>
                        </a:spcBef>
                        <a:spcAft>
                          <a:spcPts val="0"/>
                        </a:spcAft>
                      </a:pPr>
                      <a:endParaRPr lang="en-US" sz="1600"/>
                    </a:p>
                    <a:p>
                      <a:pPr marL="0" marR="0">
                        <a:lnSpc>
                          <a:spcPct val="115000"/>
                        </a:lnSpc>
                        <a:spcBef>
                          <a:spcPts val="0"/>
                        </a:spcBef>
                        <a:spcAft>
                          <a:spcPts val="0"/>
                        </a:spcAft>
                      </a:pPr>
                      <a:r>
                        <a:rPr lang="en-US" sz="1600"/>
                        <a:t>(Domains:  Functions, Text type)</a:t>
                      </a:r>
                      <a:endParaRPr lang="en-US" sz="1600">
                        <a:latin typeface="+mn-lt"/>
                        <a:ea typeface="Calibri"/>
                        <a:cs typeface="Times New Roman"/>
                      </a:endParaRPr>
                    </a:p>
                  </a:txBody>
                  <a:tcPr marL="51435" marR="51435" marT="0" marB="0"/>
                </a:tc>
                <a:tc>
                  <a:txBody>
                    <a:bodyPr/>
                    <a:lstStyle/>
                    <a:p>
                      <a:pPr marL="0" marR="0">
                        <a:lnSpc>
                          <a:spcPct val="115000"/>
                        </a:lnSpc>
                        <a:spcBef>
                          <a:spcPts val="0"/>
                        </a:spcBef>
                        <a:spcAft>
                          <a:spcPts val="0"/>
                        </a:spcAft>
                      </a:pPr>
                      <a:r>
                        <a:rPr lang="en-US" sz="1600"/>
                        <a:t>I ask a variety of relevant questions to keep the conversation going.  I can respond to questions and/or add follow-up comments/ information. I encourage others to participate.</a:t>
                      </a:r>
                      <a:endParaRPr lang="en-US" sz="1600">
                        <a:latin typeface="+mn-lt"/>
                        <a:ea typeface="Calibri"/>
                        <a:cs typeface="Times New Roman"/>
                      </a:endParaRPr>
                    </a:p>
                  </a:txBody>
                  <a:tcPr marL="51435" marR="51435" marT="0" marB="0"/>
                </a:tc>
                <a:tc>
                  <a:txBody>
                    <a:bodyPr/>
                    <a:lstStyle/>
                    <a:p>
                      <a:pPr marL="0" marR="0">
                        <a:lnSpc>
                          <a:spcPct val="115000"/>
                        </a:lnSpc>
                        <a:spcBef>
                          <a:spcPts val="0"/>
                        </a:spcBef>
                        <a:spcAft>
                          <a:spcPts val="0"/>
                        </a:spcAft>
                      </a:pPr>
                      <a:r>
                        <a:rPr lang="en-US" sz="1600"/>
                        <a:t>I ask relevant questions to keep the conversation going. I can respond to questions and/or make a follow-up comment.</a:t>
                      </a:r>
                      <a:endParaRPr lang="en-US" sz="1600">
                        <a:latin typeface="+mn-lt"/>
                        <a:ea typeface="Calibri"/>
                        <a:cs typeface="Times New Roman"/>
                      </a:endParaRPr>
                    </a:p>
                  </a:txBody>
                  <a:tcPr marL="51435" marR="51435" marT="0" marB="0"/>
                </a:tc>
                <a:tc>
                  <a:txBody>
                    <a:bodyPr/>
                    <a:lstStyle/>
                    <a:p>
                      <a:pPr marL="0" marR="0">
                        <a:lnSpc>
                          <a:spcPct val="115000"/>
                        </a:lnSpc>
                        <a:spcBef>
                          <a:spcPts val="0"/>
                        </a:spcBef>
                        <a:spcAft>
                          <a:spcPts val="0"/>
                        </a:spcAft>
                      </a:pPr>
                      <a:r>
                        <a:rPr lang="en-US" sz="1600"/>
                        <a:t>I ask a few relevant questions; I respond to questions simply.</a:t>
                      </a:r>
                      <a:endParaRPr lang="en-US" sz="1600">
                        <a:latin typeface="+mn-lt"/>
                        <a:ea typeface="Calibri"/>
                        <a:cs typeface="Times New Roman"/>
                      </a:endParaRPr>
                    </a:p>
                  </a:txBody>
                  <a:tcPr marL="51435" marR="51435" marT="0" marB="0"/>
                </a:tc>
              </a:tr>
            </a:tbl>
          </a:graphicData>
        </a:graphic>
      </p:graphicFrame>
      <p:sp>
        <p:nvSpPr>
          <p:cNvPr id="7" name="TextBox 6"/>
          <p:cNvSpPr txBox="1"/>
          <p:nvPr/>
        </p:nvSpPr>
        <p:spPr>
          <a:xfrm>
            <a:off x="8168013" y="1"/>
            <a:ext cx="975988" cy="461665"/>
          </a:xfrm>
          <a:prstGeom prst="rect">
            <a:avLst/>
          </a:prstGeom>
        </p:spPr>
        <p:style>
          <a:lnRef idx="1">
            <a:schemeClr val="accent6"/>
          </a:lnRef>
          <a:fillRef idx="3">
            <a:schemeClr val="accent6"/>
          </a:fillRef>
          <a:effectRef idx="2">
            <a:schemeClr val="accent6"/>
          </a:effectRef>
          <a:fontRef idx="minor">
            <a:schemeClr val="lt1"/>
          </a:fontRef>
        </p:style>
        <p:txBody>
          <a:bodyPr wrap="square" rtlCol="0" anchor="ctr">
            <a:spAutoFit/>
          </a:bodyPr>
          <a:lstStyle/>
          <a:p>
            <a:pPr algn="ctr"/>
            <a:r>
              <a:rPr lang="en-US" sz="2400">
                <a:solidFill>
                  <a:srgbClr val="000000"/>
                </a:solidFill>
              </a:rPr>
              <a:t>p. 67 </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3421</TotalTime>
  <Words>1276</Words>
  <Application>Microsoft Macintosh PowerPoint</Application>
  <PresentationFormat>On-screen Show (4:3)</PresentationFormat>
  <Paragraphs>210</Paragraphs>
  <Slides>19</Slides>
  <Notes>11</Notes>
  <HiddenSlides>0</HiddenSlides>
  <MMClips>0</MMClips>
  <ScaleCrop>false</ScaleCrop>
  <HeadingPairs>
    <vt:vector size="4" baseType="variant">
      <vt:variant>
        <vt:lpstr>Design Template</vt:lpstr>
      </vt:variant>
      <vt:variant>
        <vt:i4>1</vt:i4>
      </vt:variant>
      <vt:variant>
        <vt:lpstr>Slide Titles</vt:lpstr>
      </vt:variant>
      <vt:variant>
        <vt:i4>19</vt:i4>
      </vt:variant>
    </vt:vector>
  </HeadingPairs>
  <TitlesOfParts>
    <vt:vector size="20" baseType="lpstr">
      <vt:lpstr>Median</vt:lpstr>
      <vt:lpstr>Slide 1</vt:lpstr>
      <vt:lpstr>Maintain the Conversation</vt:lpstr>
      <vt:lpstr>Maintain the Conversation </vt:lpstr>
      <vt:lpstr>Structured Debate</vt:lpstr>
      <vt:lpstr>Hungry Planet</vt:lpstr>
      <vt:lpstr>Slide 6</vt:lpstr>
      <vt:lpstr>Summative Interpersonal Assessment</vt:lpstr>
      <vt:lpstr>Testing Day</vt:lpstr>
      <vt:lpstr>Interpersonal Performance Rubric</vt:lpstr>
      <vt:lpstr>Teach Circumlocution    What’s different?</vt:lpstr>
      <vt:lpstr>Slide 11</vt:lpstr>
      <vt:lpstr> Presentational Mode</vt:lpstr>
      <vt:lpstr>Presentational Communication….</vt:lpstr>
      <vt:lpstr>Writing is Thinking</vt:lpstr>
      <vt:lpstr>                              Sentence Fluency</vt:lpstr>
      <vt:lpstr>Write 5 sentences about summer…..</vt:lpstr>
      <vt:lpstr>Teach transitions</vt:lpstr>
      <vt:lpstr>Building Blocks</vt:lpstr>
      <vt:lpstr>Slide 19</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75</cp:revision>
  <cp:lastPrinted>2014-06-08T01:31:46Z</cp:lastPrinted>
  <dcterms:created xsi:type="dcterms:W3CDTF">2014-08-18T22:10:17Z</dcterms:created>
  <dcterms:modified xsi:type="dcterms:W3CDTF">2014-08-18T22:10:43Z</dcterms:modified>
</cp:coreProperties>
</file>